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7"/>
  </p:notesMasterIdLst>
  <p:sldIdLst>
    <p:sldId id="381" r:id="rId2"/>
    <p:sldId id="387" r:id="rId3"/>
    <p:sldId id="385" r:id="rId4"/>
    <p:sldId id="375" r:id="rId5"/>
    <p:sldId id="391" r:id="rId6"/>
    <p:sldId id="383" r:id="rId7"/>
    <p:sldId id="384" r:id="rId8"/>
    <p:sldId id="389" r:id="rId9"/>
    <p:sldId id="386" r:id="rId10"/>
    <p:sldId id="397" r:id="rId11"/>
    <p:sldId id="388" r:id="rId12"/>
    <p:sldId id="400" r:id="rId13"/>
    <p:sldId id="402" r:id="rId14"/>
    <p:sldId id="401" r:id="rId15"/>
    <p:sldId id="390" r:id="rId16"/>
    <p:sldId id="399" r:id="rId17"/>
    <p:sldId id="396" r:id="rId18"/>
    <p:sldId id="392" r:id="rId19"/>
    <p:sldId id="398" r:id="rId20"/>
    <p:sldId id="393" r:id="rId21"/>
    <p:sldId id="394" r:id="rId22"/>
    <p:sldId id="395" r:id="rId23"/>
    <p:sldId id="380" r:id="rId24"/>
    <p:sldId id="284" r:id="rId25"/>
    <p:sldId id="285" r:id="rId2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5872"/>
  </p:normalViewPr>
  <p:slideViewPr>
    <p:cSldViewPr snapToGrid="0">
      <p:cViewPr varScale="1">
        <p:scale>
          <a:sx n="90" d="100"/>
          <a:sy n="90" d="100"/>
        </p:scale>
        <p:origin x="232" y="5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F409928-B102-49DA-BC3F-B1429420C51E}" type="datetimeFigureOut">
              <a:rPr lang="zh-CN" altLang="en-US" smtClean="0"/>
              <a:t>2018/12/4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49AB100-8CEC-4F04-AC2A-8CE442937768}" type="slidenum">
              <a:rPr lang="zh-CN" altLang="en-US" smtClean="0"/>
              <a:t>‹#›</a:t>
            </a:fld>
            <a:endParaRPr lang="zh-CN" altLang="en-US"/>
          </a:p>
        </p:txBody>
      </p:sp>
    </p:spTree>
    <p:extLst>
      <p:ext uri="{BB962C8B-B14F-4D97-AF65-F5344CB8AC3E}">
        <p14:creationId xmlns:p14="http://schemas.microsoft.com/office/powerpoint/2010/main" val="24035102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人工智能的发展迄今为止经历了三次黄金时代，我们正处于第三次黄金 时代，可历史上出现两次低潮期的现象却值得我们深思</a:t>
            </a:r>
            <a:endParaRPr lang="zh-CN" altLang="en-US" dirty="0"/>
          </a:p>
          <a:p>
            <a:endParaRPr kumimoji="1" lang="zh-CN" altLang="en-US" dirty="0"/>
          </a:p>
        </p:txBody>
      </p:sp>
      <p:sp>
        <p:nvSpPr>
          <p:cNvPr id="4" name="幻灯片编号占位符 3"/>
          <p:cNvSpPr>
            <a:spLocks noGrp="1"/>
          </p:cNvSpPr>
          <p:nvPr>
            <p:ph type="sldNum" sz="quarter" idx="10"/>
          </p:nvPr>
        </p:nvSpPr>
        <p:spPr/>
        <p:txBody>
          <a:bodyPr/>
          <a:lstStyle/>
          <a:p>
            <a:fld id="{549AB100-8CEC-4F04-AC2A-8CE442937768}" type="slidenum">
              <a:rPr lang="zh-CN" altLang="en-US" smtClean="0"/>
              <a:t>7</a:t>
            </a:fld>
            <a:endParaRPr lang="zh-CN" altLang="en-US"/>
          </a:p>
        </p:txBody>
      </p:sp>
    </p:spTree>
    <p:extLst>
      <p:ext uri="{BB962C8B-B14F-4D97-AF65-F5344CB8AC3E}">
        <p14:creationId xmlns:p14="http://schemas.microsoft.com/office/powerpoint/2010/main" val="31525905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迁移学习能解决那些问题？</a:t>
            </a:r>
          </a:p>
          <a:p>
            <a:r>
              <a:rPr kumimoji="1" lang="zh-CN" altLang="en-US" dirty="0"/>
              <a:t>小数据的问题。比方说新开一个网店，卖一种新的糕点，没有任何的数据，就无法建立模型对用户进行推荐。但用户买一个东西会反映到用户可能还会买另外一个东西，所以如果知道用户在另外一个领域，比方说卖饮料，已经有了很多很多的数据，利用这些数据建一个模型，结合用户买饮料的习惯和买糕点的习惯的关联，就可以把饮料的推荐模型给成功地迁移到糕点的领域，这样，在数据不多的情况下可以成功推荐一些用户可能喜欢的糕点。这个例子就说明，有两个领域，一个领域已经有很多的数据，能成功地建一个模型，有一个领域数据不多，但是和前面那个领域是关联的，就可以把那个模型给迁移过来。 </a:t>
            </a:r>
          </a:p>
          <a:p>
            <a:r>
              <a:rPr kumimoji="1" lang="zh-CN" altLang="en-US" dirty="0"/>
              <a:t>个性化的问题。比如每个人都希望自己的手机能够记住一些习惯，这样不用每次都去设定它，怎么才能让手机记住这一点呢？其实可以通过迁移学习把一个通用的用户使用手机的模型迁移到个性化的数据上面</a:t>
            </a:r>
          </a:p>
        </p:txBody>
      </p:sp>
      <p:sp>
        <p:nvSpPr>
          <p:cNvPr id="4" name="幻灯片编号占位符 3"/>
          <p:cNvSpPr>
            <a:spLocks noGrp="1"/>
          </p:cNvSpPr>
          <p:nvPr>
            <p:ph type="sldNum" sz="quarter" idx="10"/>
          </p:nvPr>
        </p:nvSpPr>
        <p:spPr/>
        <p:txBody>
          <a:bodyPr/>
          <a:lstStyle/>
          <a:p>
            <a:fld id="{549AB100-8CEC-4F04-AC2A-8CE442937768}" type="slidenum">
              <a:rPr lang="zh-CN" altLang="en-US" smtClean="0"/>
              <a:t>13</a:t>
            </a:fld>
            <a:endParaRPr lang="zh-CN" altLang="en-US"/>
          </a:p>
        </p:txBody>
      </p:sp>
    </p:spTree>
    <p:extLst>
      <p:ext uri="{BB962C8B-B14F-4D97-AF65-F5344CB8AC3E}">
        <p14:creationId xmlns:p14="http://schemas.microsoft.com/office/powerpoint/2010/main" val="39994957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D78CB7DF-692C-4B0D-A779-6487DB63A4DC}" type="datetimeFigureOut">
              <a:rPr lang="zh-CN" altLang="en-US" smtClean="0"/>
              <a:t>2018/12/4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40D1567-993D-4A48-8957-95373534A5C2}" type="slidenum">
              <a:rPr lang="zh-CN" altLang="en-US" smtClean="0"/>
              <a:t>‹#›</a:t>
            </a:fld>
            <a:endParaRPr lang="zh-CN" altLang="en-US"/>
          </a:p>
        </p:txBody>
      </p:sp>
    </p:spTree>
    <p:extLst>
      <p:ext uri="{BB962C8B-B14F-4D97-AF65-F5344CB8AC3E}">
        <p14:creationId xmlns:p14="http://schemas.microsoft.com/office/powerpoint/2010/main" val="30809575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78CB7DF-692C-4B0D-A779-6487DB63A4DC}" type="datetimeFigureOut">
              <a:rPr lang="zh-CN" altLang="en-US" smtClean="0"/>
              <a:t>2018/12/4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40D1567-993D-4A48-8957-95373534A5C2}" type="slidenum">
              <a:rPr lang="zh-CN" altLang="en-US" smtClean="0"/>
              <a:t>‹#›</a:t>
            </a:fld>
            <a:endParaRPr lang="zh-CN" altLang="en-US"/>
          </a:p>
        </p:txBody>
      </p:sp>
    </p:spTree>
    <p:extLst>
      <p:ext uri="{BB962C8B-B14F-4D97-AF65-F5344CB8AC3E}">
        <p14:creationId xmlns:p14="http://schemas.microsoft.com/office/powerpoint/2010/main" val="22884772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78CB7DF-692C-4B0D-A779-6487DB63A4DC}" type="datetimeFigureOut">
              <a:rPr lang="zh-CN" altLang="en-US" smtClean="0"/>
              <a:t>2018/12/4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40D1567-993D-4A48-8957-95373534A5C2}" type="slidenum">
              <a:rPr lang="zh-CN" altLang="en-US" smtClean="0"/>
              <a:t>‹#›</a:t>
            </a:fld>
            <a:endParaRPr lang="zh-CN" altLang="en-US"/>
          </a:p>
        </p:txBody>
      </p:sp>
    </p:spTree>
    <p:extLst>
      <p:ext uri="{BB962C8B-B14F-4D97-AF65-F5344CB8AC3E}">
        <p14:creationId xmlns:p14="http://schemas.microsoft.com/office/powerpoint/2010/main" val="41383133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1_Title Slide">
    <p:spTree>
      <p:nvGrpSpPr>
        <p:cNvPr id="1" name=""/>
        <p:cNvGrpSpPr/>
        <p:nvPr/>
      </p:nvGrpSpPr>
      <p:grpSpPr>
        <a:xfrm>
          <a:off x="0" y="0"/>
          <a:ext cx="0" cy="0"/>
          <a:chOff x="0" y="0"/>
          <a:chExt cx="0" cy="0"/>
        </a:xfrm>
      </p:grpSpPr>
      <p:sp>
        <p:nvSpPr>
          <p:cNvPr id="4" name="Picture Placeholder 2"/>
          <p:cNvSpPr>
            <a:spLocks noGrp="1"/>
          </p:cNvSpPr>
          <p:nvPr>
            <p:ph type="pic" sz="quarter" idx="10" hasCustomPrompt="1"/>
          </p:nvPr>
        </p:nvSpPr>
        <p:spPr>
          <a:xfrm>
            <a:off x="3315062" y="2529491"/>
            <a:ext cx="5551552" cy="3099507"/>
          </a:xfrm>
          <a:prstGeom prst="rect">
            <a:avLst/>
          </a:prstGeom>
        </p:spPr>
        <p:txBody>
          <a:bodyPr>
            <a:normAutofit/>
          </a:bodyPr>
          <a:lstStyle>
            <a:lvl1pPr>
              <a:defRPr sz="1200" baseline="0"/>
            </a:lvl1pPr>
          </a:lstStyle>
          <a:p>
            <a:r>
              <a:rPr lang="en-US" dirty="0"/>
              <a:t>Drag your picture here and Send to back</a:t>
            </a:r>
          </a:p>
        </p:txBody>
      </p:sp>
    </p:spTree>
    <p:extLst>
      <p:ext uri="{BB962C8B-B14F-4D97-AF65-F5344CB8AC3E}">
        <p14:creationId xmlns:p14="http://schemas.microsoft.com/office/powerpoint/2010/main" val="189697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78CB7DF-692C-4B0D-A779-6487DB63A4DC}" type="datetimeFigureOut">
              <a:rPr lang="zh-CN" altLang="en-US" smtClean="0"/>
              <a:t>2018/12/4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40D1567-993D-4A48-8957-95373534A5C2}" type="slidenum">
              <a:rPr lang="zh-CN" altLang="en-US" smtClean="0"/>
              <a:t>‹#›</a:t>
            </a:fld>
            <a:endParaRPr lang="zh-CN" altLang="en-US"/>
          </a:p>
        </p:txBody>
      </p:sp>
    </p:spTree>
    <p:extLst>
      <p:ext uri="{BB962C8B-B14F-4D97-AF65-F5344CB8AC3E}">
        <p14:creationId xmlns:p14="http://schemas.microsoft.com/office/powerpoint/2010/main" val="9794072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D78CB7DF-692C-4B0D-A779-6487DB63A4DC}" type="datetimeFigureOut">
              <a:rPr lang="zh-CN" altLang="en-US" smtClean="0"/>
              <a:t>2018/12/4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40D1567-993D-4A48-8957-95373534A5C2}" type="slidenum">
              <a:rPr lang="zh-CN" altLang="en-US" smtClean="0"/>
              <a:t>‹#›</a:t>
            </a:fld>
            <a:endParaRPr lang="zh-CN" altLang="en-US"/>
          </a:p>
        </p:txBody>
      </p:sp>
    </p:spTree>
    <p:extLst>
      <p:ext uri="{BB962C8B-B14F-4D97-AF65-F5344CB8AC3E}">
        <p14:creationId xmlns:p14="http://schemas.microsoft.com/office/powerpoint/2010/main" val="3714881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D78CB7DF-692C-4B0D-A779-6487DB63A4DC}" type="datetimeFigureOut">
              <a:rPr lang="zh-CN" altLang="en-US" smtClean="0"/>
              <a:t>2018/12/4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40D1567-993D-4A48-8957-95373534A5C2}" type="slidenum">
              <a:rPr lang="zh-CN" altLang="en-US" smtClean="0"/>
              <a:t>‹#›</a:t>
            </a:fld>
            <a:endParaRPr lang="zh-CN" altLang="en-US"/>
          </a:p>
        </p:txBody>
      </p:sp>
    </p:spTree>
    <p:extLst>
      <p:ext uri="{BB962C8B-B14F-4D97-AF65-F5344CB8AC3E}">
        <p14:creationId xmlns:p14="http://schemas.microsoft.com/office/powerpoint/2010/main" val="20485974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D78CB7DF-692C-4B0D-A779-6487DB63A4DC}" type="datetimeFigureOut">
              <a:rPr lang="zh-CN" altLang="en-US" smtClean="0"/>
              <a:t>2018/12/4</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C40D1567-993D-4A48-8957-95373534A5C2}" type="slidenum">
              <a:rPr lang="zh-CN" altLang="en-US" smtClean="0"/>
              <a:t>‹#›</a:t>
            </a:fld>
            <a:endParaRPr lang="zh-CN" altLang="en-US"/>
          </a:p>
        </p:txBody>
      </p:sp>
    </p:spTree>
    <p:extLst>
      <p:ext uri="{BB962C8B-B14F-4D97-AF65-F5344CB8AC3E}">
        <p14:creationId xmlns:p14="http://schemas.microsoft.com/office/powerpoint/2010/main" val="12847097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78CB7DF-692C-4B0D-A779-6487DB63A4DC}" type="datetimeFigureOut">
              <a:rPr lang="zh-CN" altLang="en-US" smtClean="0"/>
              <a:t>2018/12/4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C40D1567-993D-4A48-8957-95373534A5C2}" type="slidenum">
              <a:rPr lang="zh-CN" altLang="en-US" smtClean="0"/>
              <a:t>‹#›</a:t>
            </a:fld>
            <a:endParaRPr lang="zh-CN" altLang="en-US"/>
          </a:p>
        </p:txBody>
      </p:sp>
    </p:spTree>
    <p:extLst>
      <p:ext uri="{BB962C8B-B14F-4D97-AF65-F5344CB8AC3E}">
        <p14:creationId xmlns:p14="http://schemas.microsoft.com/office/powerpoint/2010/main" val="25440703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78CB7DF-692C-4B0D-A779-6487DB63A4DC}" type="datetimeFigureOut">
              <a:rPr lang="zh-CN" altLang="en-US" smtClean="0"/>
              <a:t>2018/12/4</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C40D1567-993D-4A48-8957-95373534A5C2}" type="slidenum">
              <a:rPr lang="zh-CN" altLang="en-US" smtClean="0"/>
              <a:t>‹#›</a:t>
            </a:fld>
            <a:endParaRPr lang="zh-CN" altLang="en-US"/>
          </a:p>
        </p:txBody>
      </p:sp>
    </p:spTree>
    <p:extLst>
      <p:ext uri="{BB962C8B-B14F-4D97-AF65-F5344CB8AC3E}">
        <p14:creationId xmlns:p14="http://schemas.microsoft.com/office/powerpoint/2010/main" val="29168991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78CB7DF-692C-4B0D-A779-6487DB63A4DC}" type="datetimeFigureOut">
              <a:rPr lang="zh-CN" altLang="en-US" smtClean="0"/>
              <a:t>2018/12/4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40D1567-993D-4A48-8957-95373534A5C2}" type="slidenum">
              <a:rPr lang="zh-CN" altLang="en-US" smtClean="0"/>
              <a:t>‹#›</a:t>
            </a:fld>
            <a:endParaRPr lang="zh-CN" altLang="en-US"/>
          </a:p>
        </p:txBody>
      </p:sp>
    </p:spTree>
    <p:extLst>
      <p:ext uri="{BB962C8B-B14F-4D97-AF65-F5344CB8AC3E}">
        <p14:creationId xmlns:p14="http://schemas.microsoft.com/office/powerpoint/2010/main" val="34332455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78CB7DF-692C-4B0D-A779-6487DB63A4DC}" type="datetimeFigureOut">
              <a:rPr lang="zh-CN" altLang="en-US" smtClean="0"/>
              <a:t>2018/12/4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40D1567-993D-4A48-8957-95373534A5C2}" type="slidenum">
              <a:rPr lang="zh-CN" altLang="en-US" smtClean="0"/>
              <a:t>‹#›</a:t>
            </a:fld>
            <a:endParaRPr lang="zh-CN" altLang="en-US"/>
          </a:p>
        </p:txBody>
      </p:sp>
    </p:spTree>
    <p:extLst>
      <p:ext uri="{BB962C8B-B14F-4D97-AF65-F5344CB8AC3E}">
        <p14:creationId xmlns:p14="http://schemas.microsoft.com/office/powerpoint/2010/main" val="7346351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78CB7DF-692C-4B0D-A779-6487DB63A4DC}" type="datetimeFigureOut">
              <a:rPr lang="zh-CN" altLang="en-US" smtClean="0"/>
              <a:t>2018/12/4</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40D1567-993D-4A48-8957-95373534A5C2}" type="slidenum">
              <a:rPr lang="zh-CN" altLang="en-US" smtClean="0"/>
              <a:t>‹#›</a:t>
            </a:fld>
            <a:endParaRPr lang="zh-CN" altLang="en-US"/>
          </a:p>
        </p:txBody>
      </p:sp>
    </p:spTree>
    <p:extLst>
      <p:ext uri="{BB962C8B-B14F-4D97-AF65-F5344CB8AC3E}">
        <p14:creationId xmlns:p14="http://schemas.microsoft.com/office/powerpoint/2010/main" val="37519075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png"/><Relationship Id="rId1" Type="http://schemas.openxmlformats.org/officeDocument/2006/relationships/slideLayout" Target="../slideLayouts/slideLayout12.xml"/><Relationship Id="rId4" Type="http://schemas.openxmlformats.org/officeDocument/2006/relationships/image" Target="../media/image3.tiff"/></Relationships>
</file>

<file path=ppt/slides/_rels/slide10.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image" Target="../media/image4.tiff"/><Relationship Id="rId1" Type="http://schemas.openxmlformats.org/officeDocument/2006/relationships/slideLayout" Target="../slideLayouts/slideLayout12.xml"/><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4.tiff"/><Relationship Id="rId1" Type="http://schemas.openxmlformats.org/officeDocument/2006/relationships/slideLayout" Target="../slideLayouts/slideLayout12.xml"/><Relationship Id="rId4" Type="http://schemas.openxmlformats.org/officeDocument/2006/relationships/image" Target="../media/image20.tiff"/></Relationships>
</file>

<file path=ppt/slides/_rels/slide13.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hyperlink" Target="https://www.youtube.com/watch?v=PpdFCd2KQ8o"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image" Target="../media/image4.tiff"/><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4.tiff"/><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image" Target="../media/image4.tiff"/><Relationship Id="rId1" Type="http://schemas.openxmlformats.org/officeDocument/2006/relationships/slideLayout" Target="../slideLayouts/slideLayout12.xml"/><Relationship Id="rId4" Type="http://schemas.openxmlformats.org/officeDocument/2006/relationships/image" Target="../media/image24.tiff"/></Relationships>
</file>

<file path=ppt/slides/_rels/slide17.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image" Target="../media/image4.tiff"/><Relationship Id="rId1" Type="http://schemas.openxmlformats.org/officeDocument/2006/relationships/slideLayout" Target="../slideLayouts/slideLayout12.xml"/><Relationship Id="rId4" Type="http://schemas.openxmlformats.org/officeDocument/2006/relationships/image" Target="../media/image26.tiff"/></Relationships>
</file>

<file path=ppt/slides/_rels/slide18.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image" Target="../media/image4.tiff"/><Relationship Id="rId1" Type="http://schemas.openxmlformats.org/officeDocument/2006/relationships/slideLayout" Target="../slideLayouts/slideLayout12.xml"/><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4.tiff"/><Relationship Id="rId1" Type="http://schemas.openxmlformats.org/officeDocument/2006/relationships/slideLayout" Target="../slideLayouts/slideLayout12.xml"/><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4.tiff"/><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32.tiff"/><Relationship Id="rId2" Type="http://schemas.openxmlformats.org/officeDocument/2006/relationships/image" Target="../media/image4.tiff"/><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tiff"/><Relationship Id="rId1" Type="http://schemas.openxmlformats.org/officeDocument/2006/relationships/slideLayout" Target="../slideLayouts/slideLayout1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24.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tiff"/><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image" Target="../media/image4.tiff"/><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tiff"/><Relationship Id="rId1" Type="http://schemas.openxmlformats.org/officeDocument/2006/relationships/slideLayout" Target="../slideLayouts/slideLayout12.xml"/><Relationship Id="rId4" Type="http://schemas.openxmlformats.org/officeDocument/2006/relationships/image" Target="../media/image8.tiff"/></Relationships>
</file>

<file path=ppt/slides/_rels/slide6.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image" Target="../media/image4.tiff"/><Relationship Id="rId1" Type="http://schemas.openxmlformats.org/officeDocument/2006/relationships/slideLayout" Target="../slideLayouts/slideLayout12.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1.xml"/><Relationship Id="rId1" Type="http://schemas.openxmlformats.org/officeDocument/2006/relationships/slideLayout" Target="../slideLayouts/slideLayout12.xml"/><Relationship Id="rId5" Type="http://schemas.openxmlformats.org/officeDocument/2006/relationships/image" Target="../media/image12.tiff"/><Relationship Id="rId4" Type="http://schemas.openxmlformats.org/officeDocument/2006/relationships/image" Target="../media/image11.tiff"/></Relationships>
</file>

<file path=ppt/slides/_rels/slide8.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image" Target="../media/image4.tiff"/><Relationship Id="rId1" Type="http://schemas.openxmlformats.org/officeDocument/2006/relationships/slideLayout" Target="../slideLayouts/slideLayout12.xml"/><Relationship Id="rId4" Type="http://schemas.openxmlformats.org/officeDocument/2006/relationships/image" Target="../media/image14.tiff"/></Relationships>
</file>

<file path=ppt/slides/_rels/slide9.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image" Target="../media/image4.tiff"/><Relationship Id="rId1" Type="http://schemas.openxmlformats.org/officeDocument/2006/relationships/slideLayout" Target="../slideLayouts/slideLayout12.xm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00"/>
          <p:cNvSpPr txBox="1"/>
          <p:nvPr/>
        </p:nvSpPr>
        <p:spPr>
          <a:xfrm>
            <a:off x="4001985" y="5999559"/>
            <a:ext cx="7929101" cy="369338"/>
          </a:xfrm>
          <a:prstGeom prst="rect">
            <a:avLst/>
          </a:prstGeom>
          <a:noFill/>
        </p:spPr>
        <p:txBody>
          <a:bodyPr wrap="square" lIns="91445" tIns="45723" rIns="91445" bIns="45723" rtlCol="0">
            <a:spAutoFit/>
          </a:bodyPr>
          <a:lstStyle/>
          <a:p>
            <a:pPr defTabSz="914083"/>
            <a:r>
              <a:rPr lang="id-ID" b="1" i="1" dirty="0" err="1">
                <a:solidFill>
                  <a:srgbClr val="06080A"/>
                </a:solidFill>
                <a:latin typeface="仿宋" panose="02010609060101010101" pitchFamily="49" charset="-122"/>
                <a:ea typeface="仿宋" panose="02010609060101010101" pitchFamily="49" charset="-122"/>
                <a:cs typeface="+mn-ea"/>
                <a:sym typeface="+mn-lt"/>
              </a:rPr>
              <a:t>https</a:t>
            </a:r>
            <a:r>
              <a:rPr lang="id-ID" b="1" i="1" dirty="0">
                <a:solidFill>
                  <a:srgbClr val="06080A"/>
                </a:solidFill>
                <a:latin typeface="仿宋" panose="02010609060101010101" pitchFamily="49" charset="-122"/>
                <a:ea typeface="仿宋" panose="02010609060101010101" pitchFamily="49" charset="-122"/>
                <a:cs typeface="+mn-ea"/>
                <a:sym typeface="+mn-lt"/>
              </a:rPr>
              <a:t>://</a:t>
            </a:r>
            <a:r>
              <a:rPr lang="id-ID" b="1" i="1" dirty="0" err="1">
                <a:solidFill>
                  <a:srgbClr val="06080A"/>
                </a:solidFill>
                <a:latin typeface="仿宋" panose="02010609060101010101" pitchFamily="49" charset="-122"/>
                <a:ea typeface="仿宋" panose="02010609060101010101" pitchFamily="49" charset="-122"/>
                <a:cs typeface="+mn-ea"/>
                <a:sym typeface="+mn-lt"/>
              </a:rPr>
              <a:t>zh.wikipedia.org</a:t>
            </a:r>
            <a:r>
              <a:rPr lang="id-ID" b="1" i="1" dirty="0">
                <a:solidFill>
                  <a:srgbClr val="06080A"/>
                </a:solidFill>
                <a:latin typeface="仿宋" panose="02010609060101010101" pitchFamily="49" charset="-122"/>
                <a:ea typeface="仿宋" panose="02010609060101010101" pitchFamily="49" charset="-122"/>
                <a:cs typeface="+mn-ea"/>
                <a:sym typeface="+mn-lt"/>
              </a:rPr>
              <a:t>/</a:t>
            </a:r>
            <a:r>
              <a:rPr lang="id-ID" b="1" i="1" dirty="0" err="1">
                <a:solidFill>
                  <a:srgbClr val="06080A"/>
                </a:solidFill>
                <a:latin typeface="仿宋" panose="02010609060101010101" pitchFamily="49" charset="-122"/>
                <a:ea typeface="仿宋" panose="02010609060101010101" pitchFamily="49" charset="-122"/>
                <a:cs typeface="+mn-ea"/>
                <a:sym typeface="+mn-lt"/>
              </a:rPr>
              <a:t>wiki</a:t>
            </a:r>
            <a:r>
              <a:rPr lang="id-ID" b="1" i="1" dirty="0">
                <a:solidFill>
                  <a:srgbClr val="06080A"/>
                </a:solidFill>
                <a:latin typeface="仿宋" panose="02010609060101010101" pitchFamily="49" charset="-122"/>
                <a:ea typeface="仿宋" panose="02010609060101010101" pitchFamily="49" charset="-122"/>
                <a:cs typeface="+mn-ea"/>
                <a:sym typeface="+mn-lt"/>
              </a:rPr>
              <a:t>/%E4%BA%BA%E5%B7%A5%E6%99%BA%E8%83%BD</a:t>
            </a:r>
          </a:p>
        </p:txBody>
      </p:sp>
      <p:pic>
        <p:nvPicPr>
          <p:cNvPr id="5" name="图片 4"/>
          <p:cNvPicPr>
            <a:picLocks noChangeAspect="1"/>
          </p:cNvPicPr>
          <p:nvPr/>
        </p:nvPicPr>
        <p:blipFill>
          <a:blip r:embed="rId2"/>
          <a:stretch>
            <a:fillRect/>
          </a:stretch>
        </p:blipFill>
        <p:spPr>
          <a:xfrm>
            <a:off x="1013989" y="5639317"/>
            <a:ext cx="740525" cy="729741"/>
          </a:xfrm>
          <a:prstGeom prst="rect">
            <a:avLst/>
          </a:prstGeom>
        </p:spPr>
      </p:pic>
      <p:sp>
        <p:nvSpPr>
          <p:cNvPr id="17" name="TextBox 100"/>
          <p:cNvSpPr txBox="1"/>
          <p:nvPr/>
        </p:nvSpPr>
        <p:spPr>
          <a:xfrm>
            <a:off x="1550881" y="5999559"/>
            <a:ext cx="938826" cy="338560"/>
          </a:xfrm>
          <a:prstGeom prst="rect">
            <a:avLst/>
          </a:prstGeom>
          <a:noFill/>
        </p:spPr>
        <p:txBody>
          <a:bodyPr wrap="square" lIns="91445" tIns="45723" rIns="91445" bIns="45723" rtlCol="0">
            <a:spAutoFit/>
          </a:bodyPr>
          <a:lstStyle/>
          <a:p>
            <a:pPr defTabSz="914083"/>
            <a:r>
              <a:rPr lang="id-ID" sz="1600" b="1" i="1" dirty="0">
                <a:solidFill>
                  <a:srgbClr val="06080A"/>
                </a:solidFill>
                <a:latin typeface="仿宋" panose="02010609060101010101" pitchFamily="49" charset="-122"/>
                <a:ea typeface="仿宋" panose="02010609060101010101" pitchFamily="49" charset="-122"/>
                <a:cs typeface="+mn-ea"/>
                <a:sym typeface="+mn-lt"/>
              </a:rPr>
              <a:t>Harry</a:t>
            </a:r>
            <a:endParaRPr lang="id-ID" b="1" i="1" dirty="0">
              <a:solidFill>
                <a:srgbClr val="06080A"/>
              </a:solidFill>
              <a:latin typeface="仿宋" panose="02010609060101010101" pitchFamily="49" charset="-122"/>
              <a:ea typeface="仿宋" panose="02010609060101010101" pitchFamily="49" charset="-122"/>
              <a:cs typeface="+mn-ea"/>
              <a:sym typeface="+mn-lt"/>
            </a:endParaRPr>
          </a:p>
        </p:txBody>
      </p:sp>
      <p:pic>
        <p:nvPicPr>
          <p:cNvPr id="2" name="图片 1">
            <a:extLst>
              <a:ext uri="{FF2B5EF4-FFF2-40B4-BE49-F238E27FC236}">
                <a16:creationId xmlns:a16="http://schemas.microsoft.com/office/drawing/2014/main" id="{8A5CF5A0-28DE-4449-A092-8E07EFEEA36F}"/>
              </a:ext>
            </a:extLst>
          </p:cNvPr>
          <p:cNvPicPr>
            <a:picLocks noChangeAspect="1"/>
          </p:cNvPicPr>
          <p:nvPr/>
        </p:nvPicPr>
        <p:blipFill>
          <a:blip r:embed="rId3"/>
          <a:stretch>
            <a:fillRect/>
          </a:stretch>
        </p:blipFill>
        <p:spPr>
          <a:xfrm>
            <a:off x="2612572" y="1155572"/>
            <a:ext cx="7050314" cy="3919975"/>
          </a:xfrm>
          <a:prstGeom prst="rect">
            <a:avLst/>
          </a:prstGeom>
        </p:spPr>
      </p:pic>
      <p:pic>
        <p:nvPicPr>
          <p:cNvPr id="7" name="图片 6">
            <a:extLst>
              <a:ext uri="{FF2B5EF4-FFF2-40B4-BE49-F238E27FC236}">
                <a16:creationId xmlns:a16="http://schemas.microsoft.com/office/drawing/2014/main" id="{54997B82-149D-1C40-9CF9-08760BCF2C47}"/>
              </a:ext>
            </a:extLst>
          </p:cNvPr>
          <p:cNvPicPr>
            <a:picLocks noChangeAspect="1"/>
          </p:cNvPicPr>
          <p:nvPr/>
        </p:nvPicPr>
        <p:blipFill>
          <a:blip r:embed="rId4"/>
          <a:stretch>
            <a:fillRect/>
          </a:stretch>
        </p:blipFill>
        <p:spPr>
          <a:xfrm>
            <a:off x="7142909" y="3714942"/>
            <a:ext cx="1647251" cy="1215074"/>
          </a:xfrm>
          <a:prstGeom prst="rect">
            <a:avLst/>
          </a:prstGeom>
        </p:spPr>
      </p:pic>
    </p:spTree>
    <p:extLst>
      <p:ext uri="{BB962C8B-B14F-4D97-AF65-F5344CB8AC3E}">
        <p14:creationId xmlns:p14="http://schemas.microsoft.com/office/powerpoint/2010/main" val="1650026226"/>
      </p:ext>
    </p:extLst>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588572" y="372516"/>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AI</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机器学习流程</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 name="TextBox 50"/>
          <p:cNvSpPr txBox="1"/>
          <p:nvPr/>
        </p:nvSpPr>
        <p:spPr>
          <a:xfrm>
            <a:off x="5049344" y="5754767"/>
            <a:ext cx="3818209" cy="461665"/>
          </a:xfrm>
          <a:prstGeom prst="rect">
            <a:avLst/>
          </a:prstGeom>
          <a:noFill/>
        </p:spPr>
        <p:txBody>
          <a:bodyPr wrap="square" rtlCol="0">
            <a:spAutoFit/>
          </a:bodyPr>
          <a:lstStyle/>
          <a:p>
            <a:r>
              <a:rPr lang="zh-Hans" altLang="en-US" sz="2400" b="1" dirty="0">
                <a:solidFill>
                  <a:srgbClr val="06080A"/>
                </a:solidFill>
                <a:latin typeface="仿宋" panose="02010609060101010101" pitchFamily="49" charset="-122"/>
                <a:ea typeface="仿宋" panose="02010609060101010101" pitchFamily="49" charset="-122"/>
                <a:cs typeface="+mn-ea"/>
                <a:sym typeface="+mn-lt"/>
              </a:rPr>
              <a:t>机器学习流程</a:t>
            </a:r>
            <a:endParaRPr lang="en-US" altLang="zh-Hans" sz="2400" b="1" dirty="0">
              <a:solidFill>
                <a:srgbClr val="06080A"/>
              </a:solidFill>
              <a:latin typeface="仿宋" panose="02010609060101010101" pitchFamily="49" charset="-122"/>
              <a:ea typeface="仿宋" panose="02010609060101010101" pitchFamily="49" charset="-122"/>
              <a:cs typeface="+mn-ea"/>
              <a:sym typeface="+mn-lt"/>
            </a:endParaRPr>
          </a:p>
        </p:txBody>
      </p:sp>
      <p:pic>
        <p:nvPicPr>
          <p:cNvPr id="3" name="图片 2">
            <a:extLst>
              <a:ext uri="{FF2B5EF4-FFF2-40B4-BE49-F238E27FC236}">
                <a16:creationId xmlns:a16="http://schemas.microsoft.com/office/drawing/2014/main" id="{F3516B4F-CAAB-904A-809D-C4FC5C3BD837}"/>
              </a:ext>
            </a:extLst>
          </p:cNvPr>
          <p:cNvPicPr>
            <a:picLocks noChangeAspect="1"/>
          </p:cNvPicPr>
          <p:nvPr/>
        </p:nvPicPr>
        <p:blipFill>
          <a:blip r:embed="rId2"/>
          <a:stretch>
            <a:fillRect/>
          </a:stretch>
        </p:blipFill>
        <p:spPr>
          <a:xfrm>
            <a:off x="360386" y="372516"/>
            <a:ext cx="1228185" cy="877276"/>
          </a:xfrm>
          <a:prstGeom prst="rect">
            <a:avLst/>
          </a:prstGeom>
        </p:spPr>
      </p:pic>
      <p:pic>
        <p:nvPicPr>
          <p:cNvPr id="2" name="图片 1">
            <a:extLst>
              <a:ext uri="{FF2B5EF4-FFF2-40B4-BE49-F238E27FC236}">
                <a16:creationId xmlns:a16="http://schemas.microsoft.com/office/drawing/2014/main" id="{537BDB93-6D27-BC4C-86A1-EA5BF01AB779}"/>
              </a:ext>
            </a:extLst>
          </p:cNvPr>
          <p:cNvPicPr>
            <a:picLocks noChangeAspect="1"/>
          </p:cNvPicPr>
          <p:nvPr/>
        </p:nvPicPr>
        <p:blipFill>
          <a:blip r:embed="rId3"/>
          <a:stretch>
            <a:fillRect/>
          </a:stretch>
        </p:blipFill>
        <p:spPr>
          <a:xfrm>
            <a:off x="1588571" y="1356010"/>
            <a:ext cx="8811894" cy="4481478"/>
          </a:xfrm>
          <a:prstGeom prst="rect">
            <a:avLst/>
          </a:prstGeom>
        </p:spPr>
      </p:pic>
      <p:pic>
        <p:nvPicPr>
          <p:cNvPr id="4" name="图片 3">
            <a:extLst>
              <a:ext uri="{FF2B5EF4-FFF2-40B4-BE49-F238E27FC236}">
                <a16:creationId xmlns:a16="http://schemas.microsoft.com/office/drawing/2014/main" id="{07868DA8-2152-9848-8392-DA4A1F5AADE5}"/>
              </a:ext>
            </a:extLst>
          </p:cNvPr>
          <p:cNvPicPr>
            <a:picLocks noChangeAspect="1"/>
          </p:cNvPicPr>
          <p:nvPr/>
        </p:nvPicPr>
        <p:blipFill>
          <a:blip r:embed="rId4"/>
          <a:stretch>
            <a:fillRect/>
          </a:stretch>
        </p:blipFill>
        <p:spPr>
          <a:xfrm>
            <a:off x="3955276" y="1477306"/>
            <a:ext cx="6603187" cy="4940514"/>
          </a:xfrm>
          <a:prstGeom prst="rect">
            <a:avLst/>
          </a:prstGeom>
        </p:spPr>
      </p:pic>
    </p:spTree>
    <p:extLst>
      <p:ext uri="{BB962C8B-B14F-4D97-AF65-F5344CB8AC3E}">
        <p14:creationId xmlns:p14="http://schemas.microsoft.com/office/powerpoint/2010/main" val="354683623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588572" y="372516"/>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AI</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机器学习的模式</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 name="TextBox 50"/>
          <p:cNvSpPr txBox="1"/>
          <p:nvPr/>
        </p:nvSpPr>
        <p:spPr>
          <a:xfrm>
            <a:off x="360386" y="1364994"/>
            <a:ext cx="11487142" cy="5262979"/>
          </a:xfrm>
          <a:prstGeom prst="rect">
            <a:avLst/>
          </a:prstGeom>
          <a:noFill/>
        </p:spPr>
        <p:txBody>
          <a:bodyPr wrap="square" rtlCol="0">
            <a:spAutoFit/>
          </a:bodyPr>
          <a:lstStyle/>
          <a:p>
            <a:pPr marL="342900" indent="-342900">
              <a:buFont typeface="Wingdings" pitchFamily="2" charset="2"/>
              <a:buChar char="Ø"/>
            </a:pPr>
            <a:r>
              <a:rPr lang="zh-Hans" altLang="en-US" sz="2400" b="1" dirty="0">
                <a:solidFill>
                  <a:srgbClr val="06080A"/>
                </a:solidFill>
                <a:latin typeface="仿宋" panose="02010609060101010101" pitchFamily="49" charset="-122"/>
                <a:ea typeface="仿宋" panose="02010609060101010101" pitchFamily="49" charset="-122"/>
                <a:cs typeface="+mn-ea"/>
                <a:sym typeface="+mn-lt"/>
              </a:rPr>
              <a:t>监督学习（</a:t>
            </a:r>
            <a:r>
              <a:rPr lang="en-US" altLang="zh-Hans" sz="2400" b="1" dirty="0">
                <a:solidFill>
                  <a:srgbClr val="06080A"/>
                </a:solidFill>
                <a:latin typeface="仿宋" panose="02010609060101010101" pitchFamily="49" charset="-122"/>
                <a:ea typeface="仿宋" panose="02010609060101010101" pitchFamily="49" charset="-122"/>
                <a:cs typeface="+mn-ea"/>
                <a:sym typeface="+mn-lt"/>
              </a:rPr>
              <a:t>Supervised learning</a:t>
            </a:r>
            <a:r>
              <a:rPr lang="zh-Hans" altLang="en-US" sz="2400" b="1" dirty="0">
                <a:solidFill>
                  <a:srgbClr val="06080A"/>
                </a:solidFill>
                <a:latin typeface="仿宋" panose="02010609060101010101" pitchFamily="49" charset="-122"/>
                <a:ea typeface="仿宋" panose="02010609060101010101" pitchFamily="49" charset="-122"/>
                <a:cs typeface="+mn-ea"/>
                <a:sym typeface="+mn-lt"/>
              </a:rPr>
              <a:t>）</a:t>
            </a:r>
            <a:endParaRPr lang="en-US" altLang="zh-Hans" sz="2400" b="1" dirty="0">
              <a:solidFill>
                <a:srgbClr val="06080A"/>
              </a:solidFill>
              <a:latin typeface="仿宋" panose="02010609060101010101" pitchFamily="49" charset="-122"/>
              <a:ea typeface="仿宋" panose="02010609060101010101" pitchFamily="49" charset="-122"/>
              <a:cs typeface="+mn-ea"/>
              <a:sym typeface="+mn-lt"/>
            </a:endParaRPr>
          </a:p>
          <a:p>
            <a:r>
              <a:rPr lang="zh-Hans" altLang="en-US" sz="2400" b="1" dirty="0">
                <a:solidFill>
                  <a:srgbClr val="0070C0"/>
                </a:solidFill>
                <a:latin typeface="仿宋" panose="02010609060101010101" pitchFamily="49" charset="-122"/>
                <a:ea typeface="仿宋" panose="02010609060101010101" pitchFamily="49" charset="-122"/>
                <a:cs typeface="+mn-ea"/>
                <a:sym typeface="+mn-lt"/>
              </a:rPr>
              <a:t>分类预测，回归分析</a:t>
            </a:r>
            <a:endParaRPr lang="en-US" altLang="zh-Hans" sz="2400" b="1" dirty="0">
              <a:solidFill>
                <a:srgbClr val="0070C0"/>
              </a:solidFill>
              <a:latin typeface="仿宋" panose="02010609060101010101" pitchFamily="49" charset="-122"/>
              <a:ea typeface="仿宋" panose="02010609060101010101" pitchFamily="49" charset="-122"/>
              <a:cs typeface="+mn-ea"/>
              <a:sym typeface="+mn-lt"/>
            </a:endParaRPr>
          </a:p>
          <a:p>
            <a:endParaRPr lang="en-US" altLang="zh-Hans" sz="2400" b="1" dirty="0">
              <a:solidFill>
                <a:srgbClr val="0070C0"/>
              </a:solidFill>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zh-Hans" altLang="en-US" sz="2400" b="1" dirty="0">
                <a:solidFill>
                  <a:srgbClr val="06080A"/>
                </a:solidFill>
                <a:latin typeface="仿宋" panose="02010609060101010101" pitchFamily="49" charset="-122"/>
                <a:ea typeface="仿宋" panose="02010609060101010101" pitchFamily="49" charset="-122"/>
                <a:cs typeface="+mn-ea"/>
                <a:sym typeface="+mn-lt"/>
              </a:rPr>
              <a:t>无监督学习（</a:t>
            </a:r>
            <a:r>
              <a:rPr lang="en-US" altLang="zh-Hans" sz="2400" b="1" dirty="0">
                <a:solidFill>
                  <a:srgbClr val="06080A"/>
                </a:solidFill>
                <a:latin typeface="仿宋" panose="02010609060101010101" pitchFamily="49" charset="-122"/>
                <a:ea typeface="仿宋" panose="02010609060101010101" pitchFamily="49" charset="-122"/>
                <a:cs typeface="+mn-ea"/>
                <a:sym typeface="+mn-lt"/>
              </a:rPr>
              <a:t>Unsupervised learning</a:t>
            </a:r>
            <a:r>
              <a:rPr lang="zh-Hans" altLang="en-US" sz="2400" b="1" dirty="0">
                <a:solidFill>
                  <a:srgbClr val="06080A"/>
                </a:solidFill>
                <a:latin typeface="仿宋" panose="02010609060101010101" pitchFamily="49" charset="-122"/>
                <a:ea typeface="仿宋" panose="02010609060101010101" pitchFamily="49" charset="-122"/>
                <a:cs typeface="+mn-ea"/>
                <a:sym typeface="+mn-lt"/>
              </a:rPr>
              <a:t>）</a:t>
            </a:r>
            <a:endParaRPr lang="en-US" altLang="zh-Hans" sz="2400" b="1" dirty="0">
              <a:solidFill>
                <a:srgbClr val="06080A"/>
              </a:solidFill>
              <a:latin typeface="仿宋" panose="02010609060101010101" pitchFamily="49" charset="-122"/>
              <a:ea typeface="仿宋" panose="02010609060101010101" pitchFamily="49" charset="-122"/>
              <a:cs typeface="+mn-ea"/>
              <a:sym typeface="+mn-lt"/>
            </a:endParaRPr>
          </a:p>
          <a:p>
            <a:r>
              <a:rPr lang="zh-Hans" altLang="en-US" sz="2400" b="1" dirty="0">
                <a:solidFill>
                  <a:srgbClr val="0070C0"/>
                </a:solidFill>
                <a:latin typeface="仿宋" panose="02010609060101010101" pitchFamily="49" charset="-122"/>
                <a:ea typeface="仿宋" panose="02010609060101010101" pitchFamily="49" charset="-122"/>
                <a:cs typeface="+mn-ea"/>
                <a:sym typeface="+mn-lt"/>
              </a:rPr>
              <a:t>聚类，关联规则</a:t>
            </a:r>
            <a:endParaRPr lang="en-US" altLang="zh-Hans" sz="2400" b="1" dirty="0">
              <a:solidFill>
                <a:srgbClr val="0070C0"/>
              </a:solidFill>
              <a:latin typeface="仿宋" panose="02010609060101010101" pitchFamily="49" charset="-122"/>
              <a:ea typeface="仿宋" panose="02010609060101010101" pitchFamily="49" charset="-122"/>
              <a:cs typeface="+mn-ea"/>
              <a:sym typeface="+mn-lt"/>
            </a:endParaRPr>
          </a:p>
          <a:p>
            <a:endParaRPr lang="en-US" altLang="zh-Hans" sz="2400" b="1" dirty="0">
              <a:solidFill>
                <a:srgbClr val="0070C0"/>
              </a:solidFill>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zh-Hans" altLang="en-US" sz="2400" b="1" dirty="0">
                <a:solidFill>
                  <a:srgbClr val="06080A"/>
                </a:solidFill>
                <a:latin typeface="仿宋" panose="02010609060101010101" pitchFamily="49" charset="-122"/>
                <a:ea typeface="仿宋" panose="02010609060101010101" pitchFamily="49" charset="-122"/>
                <a:cs typeface="+mn-ea"/>
                <a:sym typeface="+mn-lt"/>
              </a:rPr>
              <a:t>半监督学习（</a:t>
            </a:r>
            <a:r>
              <a:rPr lang="en-US" altLang="zh-Hans" sz="2400" b="1" dirty="0">
                <a:solidFill>
                  <a:srgbClr val="06080A"/>
                </a:solidFill>
                <a:latin typeface="仿宋" panose="02010609060101010101" pitchFamily="49" charset="-122"/>
                <a:ea typeface="仿宋" panose="02010609060101010101" pitchFamily="49" charset="-122"/>
                <a:cs typeface="+mn-ea"/>
                <a:sym typeface="+mn-lt"/>
              </a:rPr>
              <a:t>Semi-supervised learning</a:t>
            </a:r>
            <a:r>
              <a:rPr lang="zh-Hans" altLang="en-US" sz="2400" b="1" dirty="0">
                <a:solidFill>
                  <a:srgbClr val="06080A"/>
                </a:solidFill>
                <a:latin typeface="仿宋" panose="02010609060101010101" pitchFamily="49" charset="-122"/>
                <a:ea typeface="仿宋" panose="02010609060101010101" pitchFamily="49" charset="-122"/>
                <a:cs typeface="+mn-ea"/>
                <a:sym typeface="+mn-lt"/>
              </a:rPr>
              <a:t>）</a:t>
            </a:r>
            <a:endParaRPr lang="en-US" altLang="zh-Hans" sz="2400" b="1" dirty="0">
              <a:solidFill>
                <a:srgbClr val="06080A"/>
              </a:solidFill>
              <a:latin typeface="仿宋" panose="02010609060101010101" pitchFamily="49" charset="-122"/>
              <a:ea typeface="仿宋" panose="02010609060101010101" pitchFamily="49" charset="-122"/>
              <a:cs typeface="+mn-ea"/>
              <a:sym typeface="+mn-lt"/>
            </a:endParaRPr>
          </a:p>
          <a:p>
            <a:r>
              <a:rPr lang="zh-Hans" altLang="en-US" sz="2400" b="1" dirty="0">
                <a:solidFill>
                  <a:srgbClr val="0070C0"/>
                </a:solidFill>
                <a:latin typeface="仿宋" panose="02010609060101010101" pitchFamily="49" charset="-122"/>
                <a:ea typeface="仿宋" panose="02010609060101010101" pitchFamily="49" charset="-122"/>
                <a:cs typeface="+mn-ea"/>
                <a:sym typeface="+mn-lt"/>
              </a:rPr>
              <a:t>分类，预测</a:t>
            </a:r>
            <a:endParaRPr lang="en-US" altLang="zh-Hans" sz="2400" b="1" dirty="0">
              <a:solidFill>
                <a:srgbClr val="0070C0"/>
              </a:solidFill>
              <a:latin typeface="仿宋" panose="02010609060101010101" pitchFamily="49" charset="-122"/>
              <a:ea typeface="仿宋" panose="02010609060101010101" pitchFamily="49" charset="-122"/>
              <a:cs typeface="+mn-ea"/>
              <a:sym typeface="+mn-lt"/>
            </a:endParaRPr>
          </a:p>
          <a:p>
            <a:endParaRPr lang="en-US" altLang="zh-Hans" sz="2400" b="1" dirty="0">
              <a:solidFill>
                <a:srgbClr val="0070C0"/>
              </a:solidFill>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zh-Hans" altLang="en-US" sz="2400" b="1" dirty="0">
                <a:solidFill>
                  <a:srgbClr val="06080A"/>
                </a:solidFill>
                <a:latin typeface="仿宋" panose="02010609060101010101" pitchFamily="49" charset="-122"/>
                <a:ea typeface="仿宋" panose="02010609060101010101" pitchFamily="49" charset="-122"/>
                <a:cs typeface="+mn-ea"/>
                <a:sym typeface="+mn-lt"/>
              </a:rPr>
              <a:t>强化学习（</a:t>
            </a:r>
            <a:r>
              <a:rPr lang="en-US" altLang="zh-Hans" sz="2400" b="1" dirty="0">
                <a:solidFill>
                  <a:srgbClr val="06080A"/>
                </a:solidFill>
                <a:latin typeface="仿宋" panose="02010609060101010101" pitchFamily="49" charset="-122"/>
                <a:ea typeface="仿宋" panose="02010609060101010101" pitchFamily="49" charset="-122"/>
                <a:cs typeface="+mn-ea"/>
                <a:sym typeface="+mn-lt"/>
              </a:rPr>
              <a:t>Reinforcement Learning</a:t>
            </a:r>
            <a:r>
              <a:rPr lang="zh-Hans" altLang="en-US" sz="2400" b="1" dirty="0">
                <a:solidFill>
                  <a:srgbClr val="06080A"/>
                </a:solidFill>
                <a:latin typeface="仿宋" panose="02010609060101010101" pitchFamily="49" charset="-122"/>
                <a:ea typeface="仿宋" panose="02010609060101010101" pitchFamily="49" charset="-122"/>
                <a:cs typeface="+mn-ea"/>
                <a:sym typeface="+mn-lt"/>
              </a:rPr>
              <a:t>）</a:t>
            </a:r>
            <a:endParaRPr lang="en-US" altLang="zh-Hans" sz="2400" b="1" dirty="0">
              <a:solidFill>
                <a:srgbClr val="06080A"/>
              </a:solidFill>
              <a:latin typeface="仿宋" panose="02010609060101010101" pitchFamily="49" charset="-122"/>
              <a:ea typeface="仿宋" panose="02010609060101010101" pitchFamily="49" charset="-122"/>
              <a:cs typeface="+mn-ea"/>
              <a:sym typeface="+mn-lt"/>
            </a:endParaRPr>
          </a:p>
          <a:p>
            <a:r>
              <a:rPr lang="en-US" altLang="zh-Hans" sz="2400" b="1" dirty="0">
                <a:solidFill>
                  <a:srgbClr val="0070C0"/>
                </a:solidFill>
                <a:latin typeface="仿宋" panose="02010609060101010101" pitchFamily="49" charset="-122"/>
                <a:ea typeface="仿宋" panose="02010609060101010101" pitchFamily="49" charset="-122"/>
                <a:cs typeface="+mn-ea"/>
                <a:sym typeface="+mn-lt"/>
              </a:rPr>
              <a:t>Q-learning</a:t>
            </a:r>
            <a:r>
              <a:rPr lang="zh-Hans" altLang="en-US" sz="2400" b="1" dirty="0">
                <a:solidFill>
                  <a:srgbClr val="0070C0"/>
                </a:solidFill>
                <a:latin typeface="仿宋" panose="02010609060101010101" pitchFamily="49" charset="-122"/>
                <a:ea typeface="仿宋" panose="02010609060101010101" pitchFamily="49" charset="-122"/>
                <a:cs typeface="+mn-ea"/>
                <a:sym typeface="+mn-lt"/>
              </a:rPr>
              <a:t>，时间差学习，动态系统，自动控制</a:t>
            </a:r>
            <a:endParaRPr lang="en-US" altLang="zh-Hans" sz="2400" b="1" dirty="0">
              <a:solidFill>
                <a:srgbClr val="0070C0"/>
              </a:solidFill>
              <a:latin typeface="仿宋" panose="02010609060101010101" pitchFamily="49" charset="-122"/>
              <a:ea typeface="仿宋" panose="02010609060101010101" pitchFamily="49" charset="-122"/>
              <a:cs typeface="+mn-ea"/>
              <a:sym typeface="+mn-lt"/>
            </a:endParaRPr>
          </a:p>
          <a:p>
            <a:endParaRPr lang="en-US" altLang="zh-Hans" sz="2400" b="1" dirty="0">
              <a:solidFill>
                <a:srgbClr val="0070C0"/>
              </a:solidFill>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zh-Hans" altLang="en-US" sz="2400" b="1" dirty="0">
                <a:solidFill>
                  <a:srgbClr val="06080A"/>
                </a:solidFill>
                <a:latin typeface="仿宋" panose="02010609060101010101" pitchFamily="49" charset="-122"/>
                <a:ea typeface="仿宋" panose="02010609060101010101" pitchFamily="49" charset="-122"/>
                <a:cs typeface="+mn-ea"/>
                <a:sym typeface="+mn-lt"/>
              </a:rPr>
              <a:t>迁移学习（</a:t>
            </a:r>
            <a:r>
              <a:rPr lang="en-US" altLang="zh-Hans" sz="2400" b="1" dirty="0">
                <a:solidFill>
                  <a:srgbClr val="06080A"/>
                </a:solidFill>
                <a:latin typeface="仿宋" panose="02010609060101010101" pitchFamily="49" charset="-122"/>
                <a:ea typeface="仿宋" panose="02010609060101010101" pitchFamily="49" charset="-122"/>
                <a:cs typeface="+mn-ea"/>
                <a:sym typeface="+mn-lt"/>
              </a:rPr>
              <a:t>Transfer Learning</a:t>
            </a:r>
            <a:r>
              <a:rPr lang="zh-Hans" altLang="en-US" sz="2400" b="1" dirty="0">
                <a:solidFill>
                  <a:srgbClr val="06080A"/>
                </a:solidFill>
                <a:latin typeface="仿宋" panose="02010609060101010101" pitchFamily="49" charset="-122"/>
                <a:ea typeface="仿宋" panose="02010609060101010101" pitchFamily="49" charset="-122"/>
                <a:cs typeface="+mn-ea"/>
                <a:sym typeface="+mn-lt"/>
              </a:rPr>
              <a:t>）</a:t>
            </a:r>
            <a:endParaRPr lang="en-US" altLang="zh-Hans" sz="2400" b="1" dirty="0">
              <a:solidFill>
                <a:srgbClr val="06080A"/>
              </a:solidFill>
              <a:latin typeface="仿宋" panose="02010609060101010101" pitchFamily="49" charset="-122"/>
              <a:ea typeface="仿宋" panose="02010609060101010101" pitchFamily="49" charset="-122"/>
              <a:cs typeface="+mn-ea"/>
              <a:sym typeface="+mn-lt"/>
            </a:endParaRPr>
          </a:p>
          <a:p>
            <a:r>
              <a:rPr lang="zh-Hans" altLang="en-US" sz="2400" b="1" dirty="0">
                <a:solidFill>
                  <a:srgbClr val="0070C0"/>
                </a:solidFill>
                <a:latin typeface="仿宋" panose="02010609060101010101" pitchFamily="49" charset="-122"/>
                <a:ea typeface="仿宋" panose="02010609060101010101" pitchFamily="49" charset="-122"/>
                <a:cs typeface="+mn-ea"/>
                <a:sym typeface="+mn-lt"/>
              </a:rPr>
              <a:t>分类，回归，自我学习，多任务学习</a:t>
            </a:r>
            <a:endParaRPr lang="en-US" altLang="zh-CN" sz="2400" b="1" dirty="0">
              <a:solidFill>
                <a:srgbClr val="0070C0"/>
              </a:solidFill>
              <a:latin typeface="仿宋" panose="02010609060101010101" pitchFamily="49" charset="-122"/>
              <a:ea typeface="仿宋" panose="02010609060101010101" pitchFamily="49" charset="-122"/>
              <a:cs typeface="+mn-ea"/>
              <a:sym typeface="+mn-lt"/>
            </a:endParaRPr>
          </a:p>
        </p:txBody>
      </p:sp>
      <p:pic>
        <p:nvPicPr>
          <p:cNvPr id="3" name="图片 2">
            <a:extLst>
              <a:ext uri="{FF2B5EF4-FFF2-40B4-BE49-F238E27FC236}">
                <a16:creationId xmlns:a16="http://schemas.microsoft.com/office/drawing/2014/main" id="{F3516B4F-CAAB-904A-809D-C4FC5C3BD837}"/>
              </a:ext>
            </a:extLst>
          </p:cNvPr>
          <p:cNvPicPr>
            <a:picLocks noChangeAspect="1"/>
          </p:cNvPicPr>
          <p:nvPr/>
        </p:nvPicPr>
        <p:blipFill>
          <a:blip r:embed="rId2"/>
          <a:stretch>
            <a:fillRect/>
          </a:stretch>
        </p:blipFill>
        <p:spPr>
          <a:xfrm>
            <a:off x="360386" y="372516"/>
            <a:ext cx="1228185" cy="877276"/>
          </a:xfrm>
          <a:prstGeom prst="rect">
            <a:avLst/>
          </a:prstGeom>
        </p:spPr>
      </p:pic>
    </p:spTree>
    <p:extLst>
      <p:ext uri="{BB962C8B-B14F-4D97-AF65-F5344CB8AC3E}">
        <p14:creationId xmlns:p14="http://schemas.microsoft.com/office/powerpoint/2010/main" val="1383469105"/>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588572" y="372516"/>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AI</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机器学习的模式</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pic>
        <p:nvPicPr>
          <p:cNvPr id="3" name="图片 2">
            <a:extLst>
              <a:ext uri="{FF2B5EF4-FFF2-40B4-BE49-F238E27FC236}">
                <a16:creationId xmlns:a16="http://schemas.microsoft.com/office/drawing/2014/main" id="{F3516B4F-CAAB-904A-809D-C4FC5C3BD837}"/>
              </a:ext>
            </a:extLst>
          </p:cNvPr>
          <p:cNvPicPr>
            <a:picLocks noChangeAspect="1"/>
          </p:cNvPicPr>
          <p:nvPr/>
        </p:nvPicPr>
        <p:blipFill>
          <a:blip r:embed="rId2"/>
          <a:stretch>
            <a:fillRect/>
          </a:stretch>
        </p:blipFill>
        <p:spPr>
          <a:xfrm>
            <a:off x="360386" y="372516"/>
            <a:ext cx="1228185" cy="877276"/>
          </a:xfrm>
          <a:prstGeom prst="rect">
            <a:avLst/>
          </a:prstGeom>
        </p:spPr>
      </p:pic>
      <p:pic>
        <p:nvPicPr>
          <p:cNvPr id="2" name="图片 1">
            <a:extLst>
              <a:ext uri="{FF2B5EF4-FFF2-40B4-BE49-F238E27FC236}">
                <a16:creationId xmlns:a16="http://schemas.microsoft.com/office/drawing/2014/main" id="{CF6A3033-B81E-B34B-B2E6-AA276048652A}"/>
              </a:ext>
            </a:extLst>
          </p:cNvPr>
          <p:cNvPicPr>
            <a:picLocks noChangeAspect="1"/>
          </p:cNvPicPr>
          <p:nvPr/>
        </p:nvPicPr>
        <p:blipFill>
          <a:blip r:embed="rId3"/>
          <a:stretch>
            <a:fillRect/>
          </a:stretch>
        </p:blipFill>
        <p:spPr>
          <a:xfrm>
            <a:off x="360386" y="1453073"/>
            <a:ext cx="4864100" cy="5143500"/>
          </a:xfrm>
          <a:prstGeom prst="rect">
            <a:avLst/>
          </a:prstGeom>
        </p:spPr>
      </p:pic>
      <p:pic>
        <p:nvPicPr>
          <p:cNvPr id="4" name="图片 3">
            <a:extLst>
              <a:ext uri="{FF2B5EF4-FFF2-40B4-BE49-F238E27FC236}">
                <a16:creationId xmlns:a16="http://schemas.microsoft.com/office/drawing/2014/main" id="{2B89B3E9-485B-604B-BFB0-AB910F07CEB9}"/>
              </a:ext>
            </a:extLst>
          </p:cNvPr>
          <p:cNvPicPr>
            <a:picLocks noChangeAspect="1"/>
          </p:cNvPicPr>
          <p:nvPr/>
        </p:nvPicPr>
        <p:blipFill>
          <a:blip r:embed="rId4"/>
          <a:stretch>
            <a:fillRect/>
          </a:stretch>
        </p:blipFill>
        <p:spPr>
          <a:xfrm>
            <a:off x="5604329" y="1453073"/>
            <a:ext cx="4902200" cy="5194300"/>
          </a:xfrm>
          <a:prstGeom prst="rect">
            <a:avLst/>
          </a:prstGeom>
        </p:spPr>
      </p:pic>
    </p:spTree>
    <p:extLst>
      <p:ext uri="{BB962C8B-B14F-4D97-AF65-F5344CB8AC3E}">
        <p14:creationId xmlns:p14="http://schemas.microsoft.com/office/powerpoint/2010/main" val="2583570465"/>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588572" y="372516"/>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AI</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机器学习的模式</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pic>
        <p:nvPicPr>
          <p:cNvPr id="3" name="图片 2">
            <a:extLst>
              <a:ext uri="{FF2B5EF4-FFF2-40B4-BE49-F238E27FC236}">
                <a16:creationId xmlns:a16="http://schemas.microsoft.com/office/drawing/2014/main" id="{F3516B4F-CAAB-904A-809D-C4FC5C3BD837}"/>
              </a:ext>
            </a:extLst>
          </p:cNvPr>
          <p:cNvPicPr>
            <a:picLocks noChangeAspect="1"/>
          </p:cNvPicPr>
          <p:nvPr/>
        </p:nvPicPr>
        <p:blipFill>
          <a:blip r:embed="rId3"/>
          <a:stretch>
            <a:fillRect/>
          </a:stretch>
        </p:blipFill>
        <p:spPr>
          <a:xfrm>
            <a:off x="360386" y="372516"/>
            <a:ext cx="1228185" cy="877276"/>
          </a:xfrm>
          <a:prstGeom prst="rect">
            <a:avLst/>
          </a:prstGeom>
        </p:spPr>
      </p:pic>
      <p:sp>
        <p:nvSpPr>
          <p:cNvPr id="6" name="TextBox 50">
            <a:extLst>
              <a:ext uri="{FF2B5EF4-FFF2-40B4-BE49-F238E27FC236}">
                <a16:creationId xmlns:a16="http://schemas.microsoft.com/office/drawing/2014/main" id="{95A984DA-7CA9-AA4B-8B0E-20FEE10E19FD}"/>
              </a:ext>
            </a:extLst>
          </p:cNvPr>
          <p:cNvSpPr txBox="1"/>
          <p:nvPr/>
        </p:nvSpPr>
        <p:spPr>
          <a:xfrm>
            <a:off x="360386" y="1225689"/>
            <a:ext cx="11487142" cy="5262979"/>
          </a:xfrm>
          <a:prstGeom prst="rect">
            <a:avLst/>
          </a:prstGeom>
          <a:noFill/>
        </p:spPr>
        <p:txBody>
          <a:bodyPr wrap="square" rtlCol="0">
            <a:spAutoFit/>
          </a:bodyPr>
          <a:lstStyle/>
          <a:p>
            <a:pPr marL="342900" indent="-342900">
              <a:buFont typeface="Wingdings" pitchFamily="2" charset="2"/>
              <a:buChar char="Ø"/>
            </a:pPr>
            <a:r>
              <a:rPr lang="zh-Hans" altLang="en-US" sz="2400" b="1" dirty="0">
                <a:solidFill>
                  <a:srgbClr val="FF0000"/>
                </a:solidFill>
                <a:latin typeface="仿宋" panose="02010609060101010101" pitchFamily="49" charset="-122"/>
                <a:ea typeface="仿宋" panose="02010609060101010101" pitchFamily="49" charset="-122"/>
                <a:cs typeface="+mn-ea"/>
                <a:sym typeface="+mn-lt"/>
              </a:rPr>
              <a:t>强化学习（</a:t>
            </a:r>
            <a:r>
              <a:rPr lang="en-US" altLang="zh-Hans" sz="2400" b="1" dirty="0">
                <a:solidFill>
                  <a:srgbClr val="FF0000"/>
                </a:solidFill>
                <a:latin typeface="仿宋" panose="02010609060101010101" pitchFamily="49" charset="-122"/>
                <a:ea typeface="仿宋" panose="02010609060101010101" pitchFamily="49" charset="-122"/>
                <a:cs typeface="+mn-ea"/>
                <a:sym typeface="+mn-lt"/>
              </a:rPr>
              <a:t>Reinforcement Learning</a:t>
            </a:r>
            <a:r>
              <a:rPr lang="zh-Hans" altLang="en-US" sz="2400" b="1" dirty="0">
                <a:solidFill>
                  <a:srgbClr val="FF0000"/>
                </a:solidFill>
                <a:latin typeface="仿宋" panose="02010609060101010101" pitchFamily="49" charset="-122"/>
                <a:ea typeface="仿宋" panose="02010609060101010101" pitchFamily="49" charset="-122"/>
                <a:cs typeface="+mn-ea"/>
                <a:sym typeface="+mn-lt"/>
              </a:rPr>
              <a:t>）</a:t>
            </a:r>
            <a:endParaRPr lang="en-US" altLang="zh-Hans" sz="2400" b="1" dirty="0">
              <a:solidFill>
                <a:srgbClr val="FF0000"/>
              </a:solidFill>
              <a:latin typeface="仿宋" panose="02010609060101010101" pitchFamily="49" charset="-122"/>
              <a:ea typeface="仿宋" panose="02010609060101010101" pitchFamily="49" charset="-122"/>
              <a:cs typeface="+mn-ea"/>
              <a:sym typeface="+mn-lt"/>
            </a:endParaRPr>
          </a:p>
          <a:p>
            <a:r>
              <a:rPr lang="zh-CN" altLang="en-US" sz="2400" b="1" dirty="0">
                <a:solidFill>
                  <a:srgbClr val="0070C0"/>
                </a:solidFill>
                <a:latin typeface="仿宋" panose="02010609060101010101" pitchFamily="49" charset="-122"/>
                <a:ea typeface="仿宋" panose="02010609060101010101" pitchFamily="49" charset="-122"/>
                <a:cs typeface="+mn-ea"/>
                <a:sym typeface="+mn-lt"/>
              </a:rPr>
              <a:t>就是智能系统从环境到行为映射的学习，以使奖励信号</a:t>
            </a:r>
            <a:r>
              <a:rPr lang="en-US" altLang="zh-CN" sz="2400" b="1" dirty="0">
                <a:solidFill>
                  <a:srgbClr val="0070C0"/>
                </a:solidFill>
                <a:latin typeface="仿宋" panose="02010609060101010101" pitchFamily="49" charset="-122"/>
                <a:ea typeface="仿宋" panose="02010609060101010101" pitchFamily="49" charset="-122"/>
                <a:cs typeface="+mn-ea"/>
                <a:sym typeface="+mn-lt"/>
              </a:rPr>
              <a:t>(</a:t>
            </a:r>
            <a:r>
              <a:rPr lang="zh-CN" altLang="en-US" sz="2400" b="1" dirty="0">
                <a:solidFill>
                  <a:srgbClr val="0070C0"/>
                </a:solidFill>
                <a:latin typeface="仿宋" panose="02010609060101010101" pitchFamily="49" charset="-122"/>
                <a:ea typeface="仿宋" panose="02010609060101010101" pitchFamily="49" charset="-122"/>
                <a:cs typeface="+mn-ea"/>
                <a:sym typeface="+mn-lt"/>
              </a:rPr>
              <a:t>强化信号</a:t>
            </a:r>
            <a:r>
              <a:rPr lang="en-US" altLang="zh-CN" sz="2400" b="1" dirty="0">
                <a:solidFill>
                  <a:srgbClr val="0070C0"/>
                </a:solidFill>
                <a:latin typeface="仿宋" panose="02010609060101010101" pitchFamily="49" charset="-122"/>
                <a:ea typeface="仿宋" panose="02010609060101010101" pitchFamily="49" charset="-122"/>
                <a:cs typeface="+mn-ea"/>
                <a:sym typeface="+mn-lt"/>
              </a:rPr>
              <a:t>)</a:t>
            </a:r>
            <a:r>
              <a:rPr lang="zh-CN" altLang="en-US" sz="2400" b="1" dirty="0">
                <a:solidFill>
                  <a:srgbClr val="0070C0"/>
                </a:solidFill>
                <a:latin typeface="仿宋" panose="02010609060101010101" pitchFamily="49" charset="-122"/>
                <a:ea typeface="仿宋" panose="02010609060101010101" pitchFamily="49" charset="-122"/>
                <a:cs typeface="+mn-ea"/>
                <a:sym typeface="+mn-lt"/>
              </a:rPr>
              <a:t>函数值最大。 强化学习不同于连接主义学习中的监督学习，主要表现在教师信号上，强化学习中由环境提供的强化信号是对产生动作的好坏作一种评价</a:t>
            </a:r>
            <a:r>
              <a:rPr lang="en-US" altLang="zh-CN" sz="2400" b="1" dirty="0">
                <a:solidFill>
                  <a:srgbClr val="0070C0"/>
                </a:solidFill>
                <a:latin typeface="仿宋" panose="02010609060101010101" pitchFamily="49" charset="-122"/>
                <a:ea typeface="仿宋" panose="02010609060101010101" pitchFamily="49" charset="-122"/>
                <a:cs typeface="+mn-ea"/>
                <a:sym typeface="+mn-lt"/>
              </a:rPr>
              <a:t>(</a:t>
            </a:r>
            <a:r>
              <a:rPr lang="zh-CN" altLang="en-US" sz="2400" b="1" dirty="0">
                <a:solidFill>
                  <a:srgbClr val="0070C0"/>
                </a:solidFill>
                <a:latin typeface="仿宋" panose="02010609060101010101" pitchFamily="49" charset="-122"/>
                <a:ea typeface="仿宋" panose="02010609060101010101" pitchFamily="49" charset="-122"/>
                <a:cs typeface="+mn-ea"/>
                <a:sym typeface="+mn-lt"/>
              </a:rPr>
              <a:t>通常为标量信号</a:t>
            </a:r>
            <a:r>
              <a:rPr lang="en-US" altLang="zh-CN" sz="2400" b="1" dirty="0">
                <a:solidFill>
                  <a:srgbClr val="0070C0"/>
                </a:solidFill>
                <a:latin typeface="仿宋" panose="02010609060101010101" pitchFamily="49" charset="-122"/>
                <a:ea typeface="仿宋" panose="02010609060101010101" pitchFamily="49" charset="-122"/>
                <a:cs typeface="+mn-ea"/>
                <a:sym typeface="+mn-lt"/>
              </a:rPr>
              <a:t>)</a:t>
            </a:r>
            <a:r>
              <a:rPr lang="zh-CN" altLang="en-US" sz="2400" b="1" dirty="0">
                <a:solidFill>
                  <a:srgbClr val="0070C0"/>
                </a:solidFill>
                <a:latin typeface="仿宋" panose="02010609060101010101" pitchFamily="49" charset="-122"/>
                <a:ea typeface="仿宋" panose="02010609060101010101" pitchFamily="49" charset="-122"/>
                <a:cs typeface="+mn-ea"/>
                <a:sym typeface="+mn-lt"/>
              </a:rPr>
              <a:t>，而不是告诉强化学习系统</a:t>
            </a:r>
            <a:r>
              <a:rPr lang="en-US" altLang="zh-Hans" sz="2400" b="1" dirty="0">
                <a:solidFill>
                  <a:srgbClr val="0070C0"/>
                </a:solidFill>
                <a:latin typeface="仿宋" panose="02010609060101010101" pitchFamily="49" charset="-122"/>
                <a:ea typeface="仿宋" panose="02010609060101010101" pitchFamily="49" charset="-122"/>
                <a:cs typeface="+mn-ea"/>
                <a:sym typeface="+mn-lt"/>
              </a:rPr>
              <a:t>RLS(reinforcement learning system)</a:t>
            </a:r>
            <a:r>
              <a:rPr lang="zh-CN" altLang="en-US" sz="2400" b="1" dirty="0">
                <a:solidFill>
                  <a:srgbClr val="0070C0"/>
                </a:solidFill>
                <a:latin typeface="仿宋" panose="02010609060101010101" pitchFamily="49" charset="-122"/>
                <a:ea typeface="仿宋" panose="02010609060101010101" pitchFamily="49" charset="-122"/>
                <a:cs typeface="+mn-ea"/>
                <a:sym typeface="+mn-lt"/>
              </a:rPr>
              <a:t>如何去产生正确的动作。由于外部环境提供的信息很少，</a:t>
            </a:r>
            <a:r>
              <a:rPr lang="en-US" altLang="zh-Hans" sz="2400" b="1" dirty="0">
                <a:solidFill>
                  <a:srgbClr val="0070C0"/>
                </a:solidFill>
                <a:latin typeface="仿宋" panose="02010609060101010101" pitchFamily="49" charset="-122"/>
                <a:ea typeface="仿宋" panose="02010609060101010101" pitchFamily="49" charset="-122"/>
                <a:cs typeface="+mn-ea"/>
                <a:sym typeface="+mn-lt"/>
              </a:rPr>
              <a:t>RLS</a:t>
            </a:r>
            <a:r>
              <a:rPr lang="zh-CN" altLang="en-US" sz="2400" b="1" dirty="0">
                <a:solidFill>
                  <a:srgbClr val="0070C0"/>
                </a:solidFill>
                <a:latin typeface="仿宋" panose="02010609060101010101" pitchFamily="49" charset="-122"/>
                <a:ea typeface="仿宋" panose="02010609060101010101" pitchFamily="49" charset="-122"/>
                <a:cs typeface="+mn-ea"/>
                <a:sym typeface="+mn-lt"/>
              </a:rPr>
              <a:t>必须靠自身的经历进行学习。</a:t>
            </a:r>
            <a:endParaRPr lang="en-US" altLang="zh-Hans" sz="2400" b="1" dirty="0">
              <a:solidFill>
                <a:srgbClr val="0070C0"/>
              </a:solidFill>
              <a:latin typeface="仿宋" panose="02010609060101010101" pitchFamily="49" charset="-122"/>
              <a:ea typeface="仿宋" panose="02010609060101010101" pitchFamily="49" charset="-122"/>
              <a:cs typeface="+mn-ea"/>
              <a:sym typeface="+mn-lt"/>
            </a:endParaRPr>
          </a:p>
          <a:p>
            <a:r>
              <a:rPr lang="en-US" altLang="zh-Hans" sz="2400" b="1" dirty="0">
                <a:latin typeface="仿宋" panose="02010609060101010101" pitchFamily="49" charset="-122"/>
                <a:ea typeface="仿宋" panose="02010609060101010101" pitchFamily="49" charset="-122"/>
                <a:cs typeface="+mn-ea"/>
                <a:sym typeface="+mn-lt"/>
                <a:hlinkClick r:id="rId4"/>
              </a:rPr>
              <a:t>https://www.youtube.com/watch?v=PpdFCd2KQ8o</a:t>
            </a:r>
            <a:endParaRPr lang="en-US" altLang="zh-Hans" sz="2400" b="1" dirty="0">
              <a:latin typeface="仿宋" panose="02010609060101010101" pitchFamily="49" charset="-122"/>
              <a:ea typeface="仿宋" panose="02010609060101010101" pitchFamily="49" charset="-122"/>
              <a:cs typeface="+mn-ea"/>
              <a:sym typeface="+mn-lt"/>
            </a:endParaRPr>
          </a:p>
          <a:p>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zh-Hans" altLang="en-US" sz="2400" b="1" dirty="0">
                <a:solidFill>
                  <a:srgbClr val="FF0000"/>
                </a:solidFill>
                <a:latin typeface="仿宋" panose="02010609060101010101" pitchFamily="49" charset="-122"/>
                <a:ea typeface="仿宋" panose="02010609060101010101" pitchFamily="49" charset="-122"/>
                <a:cs typeface="+mn-ea"/>
                <a:sym typeface="+mn-lt"/>
              </a:rPr>
              <a:t>迁移学习</a:t>
            </a:r>
            <a:endParaRPr lang="en-US" altLang="zh-Hans" sz="2400" b="1" dirty="0">
              <a:solidFill>
                <a:srgbClr val="FF0000"/>
              </a:solidFill>
              <a:latin typeface="仿宋" panose="02010609060101010101" pitchFamily="49" charset="-122"/>
              <a:ea typeface="仿宋" panose="02010609060101010101" pitchFamily="49" charset="-122"/>
              <a:cs typeface="+mn-ea"/>
              <a:sym typeface="+mn-lt"/>
            </a:endParaRPr>
          </a:p>
          <a:p>
            <a:r>
              <a:rPr lang="zh-Hans" altLang="en-US" sz="2400" b="1" dirty="0">
                <a:solidFill>
                  <a:srgbClr val="0070C0"/>
                </a:solidFill>
                <a:latin typeface="仿宋" panose="02010609060101010101" pitchFamily="49" charset="-122"/>
                <a:ea typeface="仿宋" panose="02010609060101010101" pitchFamily="49" charset="-122"/>
                <a:cs typeface="+mn-ea"/>
                <a:sym typeface="+mn-lt"/>
              </a:rPr>
              <a:t>又叫</a:t>
            </a:r>
            <a:r>
              <a:rPr lang="zh-CN" altLang="en-US" sz="2400" b="1" dirty="0">
                <a:solidFill>
                  <a:srgbClr val="0070C0"/>
                </a:solidFill>
                <a:latin typeface="仿宋" panose="02010609060101010101" pitchFamily="49" charset="-122"/>
                <a:ea typeface="仿宋" panose="02010609060101010101" pitchFamily="49" charset="-122"/>
                <a:cs typeface="+mn-ea"/>
                <a:sym typeface="+mn-lt"/>
              </a:rPr>
              <a:t>领域适应</a:t>
            </a:r>
            <a:r>
              <a:rPr lang="en-US" altLang="zh-Hans" sz="2400" b="1" dirty="0">
                <a:solidFill>
                  <a:srgbClr val="0070C0"/>
                </a:solidFill>
                <a:latin typeface="仿宋" panose="02010609060101010101" pitchFamily="49" charset="-122"/>
                <a:ea typeface="仿宋" panose="02010609060101010101" pitchFamily="49" charset="-122"/>
                <a:cs typeface="+mn-ea"/>
                <a:sym typeface="+mn-lt"/>
              </a:rPr>
              <a:t>Domain Adaptation</a:t>
            </a:r>
            <a:r>
              <a:rPr lang="zh-Hans" altLang="en-US" sz="2400" b="1" dirty="0">
                <a:solidFill>
                  <a:srgbClr val="0070C0"/>
                </a:solidFill>
                <a:latin typeface="仿宋" panose="02010609060101010101" pitchFamily="49" charset="-122"/>
                <a:ea typeface="仿宋" panose="02010609060101010101" pitchFamily="49" charset="-122"/>
                <a:cs typeface="+mn-ea"/>
                <a:sym typeface="+mn-lt"/>
              </a:rPr>
              <a:t>，</a:t>
            </a:r>
            <a:r>
              <a:rPr lang="zh-CN" altLang="en-US" sz="2400" b="1" dirty="0">
                <a:solidFill>
                  <a:srgbClr val="0070C0"/>
                </a:solidFill>
                <a:latin typeface="仿宋" panose="02010609060101010101" pitchFamily="49" charset="-122"/>
                <a:ea typeface="仿宋" panose="02010609060101010101" pitchFamily="49" charset="-122"/>
                <a:cs typeface="+mn-ea"/>
                <a:sym typeface="+mn-lt"/>
              </a:rPr>
              <a:t>一般就是要将从源领域（</a:t>
            </a:r>
            <a:r>
              <a:rPr lang="en-US" altLang="zh-Hans" sz="2400" b="1" dirty="0">
                <a:solidFill>
                  <a:srgbClr val="0070C0"/>
                </a:solidFill>
                <a:latin typeface="仿宋" panose="02010609060101010101" pitchFamily="49" charset="-122"/>
                <a:ea typeface="仿宋" panose="02010609060101010101" pitchFamily="49" charset="-122"/>
                <a:cs typeface="+mn-ea"/>
                <a:sym typeface="+mn-lt"/>
              </a:rPr>
              <a:t>Source Domain</a:t>
            </a:r>
            <a:r>
              <a:rPr lang="zh-Hans" altLang="en-US" sz="2400" b="1" dirty="0">
                <a:solidFill>
                  <a:srgbClr val="0070C0"/>
                </a:solidFill>
                <a:latin typeface="仿宋" panose="02010609060101010101" pitchFamily="49" charset="-122"/>
                <a:ea typeface="仿宋" panose="02010609060101010101" pitchFamily="49" charset="-122"/>
                <a:cs typeface="+mn-ea"/>
                <a:sym typeface="+mn-lt"/>
              </a:rPr>
              <a:t>）</a:t>
            </a:r>
            <a:r>
              <a:rPr lang="zh-CN" altLang="en-US" sz="2400" b="1" dirty="0">
                <a:solidFill>
                  <a:srgbClr val="0070C0"/>
                </a:solidFill>
                <a:latin typeface="仿宋" panose="02010609060101010101" pitchFamily="49" charset="-122"/>
                <a:ea typeface="仿宋" panose="02010609060101010101" pitchFamily="49" charset="-122"/>
                <a:cs typeface="+mn-ea"/>
                <a:sym typeface="+mn-lt"/>
              </a:rPr>
              <a:t>学习到的东西应用到目标领域（</a:t>
            </a:r>
            <a:r>
              <a:rPr lang="en-US" altLang="zh-Hans" sz="2400" b="1" dirty="0">
                <a:solidFill>
                  <a:srgbClr val="0070C0"/>
                </a:solidFill>
                <a:latin typeface="仿宋" panose="02010609060101010101" pitchFamily="49" charset="-122"/>
                <a:ea typeface="仿宋" panose="02010609060101010101" pitchFamily="49" charset="-122"/>
                <a:cs typeface="+mn-ea"/>
                <a:sym typeface="+mn-lt"/>
              </a:rPr>
              <a:t>Target Domain</a:t>
            </a:r>
            <a:r>
              <a:rPr lang="zh-Hans" altLang="en-US" sz="2400" b="1" dirty="0">
                <a:solidFill>
                  <a:srgbClr val="0070C0"/>
                </a:solidFill>
                <a:latin typeface="仿宋" panose="02010609060101010101" pitchFamily="49" charset="-122"/>
                <a:ea typeface="仿宋" panose="02010609060101010101" pitchFamily="49" charset="-122"/>
                <a:cs typeface="+mn-ea"/>
                <a:sym typeface="+mn-lt"/>
              </a:rPr>
              <a:t>）</a:t>
            </a:r>
            <a:r>
              <a:rPr lang="zh-CN" altLang="en-US" sz="2400" b="1" dirty="0">
                <a:solidFill>
                  <a:srgbClr val="0070C0"/>
                </a:solidFill>
                <a:latin typeface="仿宋" panose="02010609060101010101" pitchFamily="49" charset="-122"/>
                <a:ea typeface="仿宋" panose="02010609060101010101" pitchFamily="49" charset="-122"/>
                <a:cs typeface="+mn-ea"/>
                <a:sym typeface="+mn-lt"/>
              </a:rPr>
              <a:t>上去。源领域和目标领域之间往往有</a:t>
            </a:r>
            <a:r>
              <a:rPr lang="en-US" altLang="zh-Hans" sz="2400" b="1" dirty="0">
                <a:solidFill>
                  <a:srgbClr val="0070C0"/>
                </a:solidFill>
                <a:latin typeface="仿宋" panose="02010609060101010101" pitchFamily="49" charset="-122"/>
                <a:ea typeface="仿宋" panose="02010609060101010101" pitchFamily="49" charset="-122"/>
                <a:cs typeface="+mn-ea"/>
                <a:sym typeface="+mn-lt"/>
              </a:rPr>
              <a:t>gap/domain discrepancy</a:t>
            </a:r>
            <a:r>
              <a:rPr lang="zh-Hans" altLang="en-US" sz="2400" b="1" dirty="0">
                <a:solidFill>
                  <a:srgbClr val="0070C0"/>
                </a:solidFill>
                <a:latin typeface="仿宋" panose="02010609060101010101" pitchFamily="49" charset="-122"/>
                <a:ea typeface="仿宋" panose="02010609060101010101" pitchFamily="49" charset="-122"/>
                <a:cs typeface="+mn-ea"/>
                <a:sym typeface="+mn-lt"/>
              </a:rPr>
              <a:t>（</a:t>
            </a:r>
            <a:r>
              <a:rPr lang="zh-CN" altLang="en-US" sz="2400" b="1" dirty="0">
                <a:solidFill>
                  <a:srgbClr val="0070C0"/>
                </a:solidFill>
                <a:latin typeface="仿宋" panose="02010609060101010101" pitchFamily="49" charset="-122"/>
                <a:ea typeface="仿宋" panose="02010609060101010101" pitchFamily="49" charset="-122"/>
                <a:cs typeface="+mn-ea"/>
                <a:sym typeface="+mn-lt"/>
              </a:rPr>
              <a:t>源领域的数据和目标领域的数据遵循不同的分布）。</a:t>
            </a:r>
          </a:p>
          <a:p>
            <a:r>
              <a:rPr lang="zh-CN" altLang="en-US" sz="2400" b="1" dirty="0">
                <a:solidFill>
                  <a:srgbClr val="0070C0"/>
                </a:solidFill>
                <a:latin typeface="仿宋" panose="02010609060101010101" pitchFamily="49" charset="-122"/>
                <a:ea typeface="仿宋" panose="02010609060101010101" pitchFamily="49" charset="-122"/>
                <a:cs typeface="+mn-ea"/>
                <a:sym typeface="+mn-lt"/>
              </a:rPr>
              <a:t>迁移学习能够将适用于大数据的模型迁移到小数据上，实现个性化迁移。</a:t>
            </a:r>
          </a:p>
          <a:p>
            <a:r>
              <a:rPr lang="zh-CN" altLang="en-US" sz="2400" b="1" dirty="0">
                <a:solidFill>
                  <a:srgbClr val="0070C0"/>
                </a:solidFill>
                <a:latin typeface="仿宋" panose="02010609060101010101" pitchFamily="49" charset="-122"/>
                <a:ea typeface="仿宋" panose="02010609060101010101" pitchFamily="49" charset="-122"/>
                <a:cs typeface="+mn-ea"/>
                <a:sym typeface="+mn-lt"/>
              </a:rPr>
              <a:t>迁移什么，怎么迁移，什么时候能迁移，这是迁移学习要解决的主要问题。</a:t>
            </a:r>
            <a:endParaRPr lang="en-US" altLang="zh-Hans" sz="2400" b="1" dirty="0">
              <a:solidFill>
                <a:srgbClr val="0070C0"/>
              </a:solidFill>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334183636"/>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588572" y="372516"/>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AI</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机器学习的模式</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pic>
        <p:nvPicPr>
          <p:cNvPr id="3" name="图片 2">
            <a:extLst>
              <a:ext uri="{FF2B5EF4-FFF2-40B4-BE49-F238E27FC236}">
                <a16:creationId xmlns:a16="http://schemas.microsoft.com/office/drawing/2014/main" id="{F3516B4F-CAAB-904A-809D-C4FC5C3BD837}"/>
              </a:ext>
            </a:extLst>
          </p:cNvPr>
          <p:cNvPicPr>
            <a:picLocks noChangeAspect="1"/>
          </p:cNvPicPr>
          <p:nvPr/>
        </p:nvPicPr>
        <p:blipFill>
          <a:blip r:embed="rId2"/>
          <a:stretch>
            <a:fillRect/>
          </a:stretch>
        </p:blipFill>
        <p:spPr>
          <a:xfrm>
            <a:off x="360386" y="372516"/>
            <a:ext cx="1228185" cy="877276"/>
          </a:xfrm>
          <a:prstGeom prst="rect">
            <a:avLst/>
          </a:prstGeom>
        </p:spPr>
      </p:pic>
      <p:pic>
        <p:nvPicPr>
          <p:cNvPr id="5" name="图片 4">
            <a:extLst>
              <a:ext uri="{FF2B5EF4-FFF2-40B4-BE49-F238E27FC236}">
                <a16:creationId xmlns:a16="http://schemas.microsoft.com/office/drawing/2014/main" id="{BDF112B5-7A6A-5349-A703-7F7F9F546F5E}"/>
              </a:ext>
            </a:extLst>
          </p:cNvPr>
          <p:cNvPicPr>
            <a:picLocks noChangeAspect="1"/>
          </p:cNvPicPr>
          <p:nvPr/>
        </p:nvPicPr>
        <p:blipFill>
          <a:blip r:embed="rId3"/>
          <a:stretch>
            <a:fillRect/>
          </a:stretch>
        </p:blipFill>
        <p:spPr>
          <a:xfrm>
            <a:off x="2101932" y="1103900"/>
            <a:ext cx="7953943" cy="5540174"/>
          </a:xfrm>
          <a:prstGeom prst="rect">
            <a:avLst/>
          </a:prstGeom>
        </p:spPr>
      </p:pic>
    </p:spTree>
    <p:extLst>
      <p:ext uri="{BB962C8B-B14F-4D97-AF65-F5344CB8AC3E}">
        <p14:creationId xmlns:p14="http://schemas.microsoft.com/office/powerpoint/2010/main" val="3767538291"/>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588572" y="372516"/>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AI</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算法</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pic>
        <p:nvPicPr>
          <p:cNvPr id="3" name="图片 2">
            <a:extLst>
              <a:ext uri="{FF2B5EF4-FFF2-40B4-BE49-F238E27FC236}">
                <a16:creationId xmlns:a16="http://schemas.microsoft.com/office/drawing/2014/main" id="{F3516B4F-CAAB-904A-809D-C4FC5C3BD837}"/>
              </a:ext>
            </a:extLst>
          </p:cNvPr>
          <p:cNvPicPr>
            <a:picLocks noChangeAspect="1"/>
          </p:cNvPicPr>
          <p:nvPr/>
        </p:nvPicPr>
        <p:blipFill>
          <a:blip r:embed="rId2"/>
          <a:stretch>
            <a:fillRect/>
          </a:stretch>
        </p:blipFill>
        <p:spPr>
          <a:xfrm>
            <a:off x="360386" y="372516"/>
            <a:ext cx="1228185" cy="877276"/>
          </a:xfrm>
          <a:prstGeom prst="rect">
            <a:avLst/>
          </a:prstGeom>
        </p:spPr>
      </p:pic>
      <p:pic>
        <p:nvPicPr>
          <p:cNvPr id="4" name="图片 3">
            <a:extLst>
              <a:ext uri="{FF2B5EF4-FFF2-40B4-BE49-F238E27FC236}">
                <a16:creationId xmlns:a16="http://schemas.microsoft.com/office/drawing/2014/main" id="{331E494F-132F-0845-B6C4-03A0DAACD5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15879" y="189410"/>
            <a:ext cx="9983972" cy="6674526"/>
          </a:xfrm>
          <a:prstGeom prst="rect">
            <a:avLst/>
          </a:prstGeom>
        </p:spPr>
      </p:pic>
    </p:spTree>
    <p:extLst>
      <p:ext uri="{BB962C8B-B14F-4D97-AF65-F5344CB8AC3E}">
        <p14:creationId xmlns:p14="http://schemas.microsoft.com/office/powerpoint/2010/main" val="4141234170"/>
      </p:ext>
    </p:extLst>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588572" y="372516"/>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AI</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 </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开发框架</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 </a:t>
            </a:r>
          </a:p>
        </p:txBody>
      </p:sp>
      <p:sp>
        <p:nvSpPr>
          <p:cNvPr id="6" name="TextBox 50"/>
          <p:cNvSpPr txBox="1"/>
          <p:nvPr/>
        </p:nvSpPr>
        <p:spPr>
          <a:xfrm>
            <a:off x="360386" y="1272195"/>
            <a:ext cx="7699092" cy="1323439"/>
          </a:xfrm>
          <a:prstGeom prst="rect">
            <a:avLst/>
          </a:prstGeom>
          <a:noFill/>
        </p:spPr>
        <p:txBody>
          <a:bodyPr wrap="square" rtlCol="0">
            <a:spAutoFit/>
          </a:bodyPr>
          <a:lstStyle/>
          <a:p>
            <a:r>
              <a:rPr lang="en-US" altLang="zh-Hans" sz="2000" b="1" dirty="0" err="1">
                <a:solidFill>
                  <a:srgbClr val="06080A"/>
                </a:solidFill>
                <a:latin typeface="仿宋" panose="02010609060101010101" pitchFamily="49" charset="-122"/>
                <a:ea typeface="仿宋" panose="02010609060101010101" pitchFamily="49" charset="-122"/>
                <a:cs typeface="+mn-ea"/>
                <a:sym typeface="+mn-lt"/>
              </a:rPr>
              <a:t>TensorFlow</a:t>
            </a:r>
            <a:r>
              <a:rPr lang="zh-Hans" altLang="en-US" sz="2000" b="1" dirty="0">
                <a:solidFill>
                  <a:srgbClr val="06080A"/>
                </a:solidFill>
                <a:latin typeface="仿宋" panose="02010609060101010101" pitchFamily="49" charset="-122"/>
                <a:ea typeface="仿宋" panose="02010609060101010101" pitchFamily="49" charset="-122"/>
                <a:cs typeface="+mn-ea"/>
                <a:sym typeface="+mn-lt"/>
              </a:rPr>
              <a:t> </a:t>
            </a:r>
            <a:r>
              <a:rPr lang="zh-CN" altLang="en-US" sz="2000" b="1" dirty="0">
                <a:solidFill>
                  <a:srgbClr val="06080A"/>
                </a:solidFill>
                <a:latin typeface="仿宋" panose="02010609060101010101" pitchFamily="49" charset="-122"/>
                <a:ea typeface="仿宋" panose="02010609060101010101" pitchFamily="49" charset="-122"/>
                <a:cs typeface="+mn-ea"/>
                <a:sym typeface="+mn-lt"/>
              </a:rPr>
              <a:t>“使用数据流程图对可拓展的机器学习进行计算”</a:t>
            </a:r>
            <a:r>
              <a:rPr lang="en-US" altLang="zh-CN" sz="2000" b="1" dirty="0">
                <a:solidFill>
                  <a:srgbClr val="06080A"/>
                </a:solidFill>
                <a:latin typeface="仿宋" panose="02010609060101010101" pitchFamily="49" charset="-122"/>
                <a:ea typeface="仿宋" panose="02010609060101010101" pitchFamily="49" charset="-122"/>
                <a:cs typeface="+mn-ea"/>
                <a:sym typeface="+mn-lt"/>
              </a:rPr>
              <a:t> </a:t>
            </a:r>
            <a:r>
              <a:rPr lang="zh-CN" altLang="en-US" sz="2000" b="1" dirty="0">
                <a:solidFill>
                  <a:srgbClr val="06080A"/>
                </a:solidFill>
                <a:latin typeface="仿宋" panose="02010609060101010101" pitchFamily="49" charset="-122"/>
                <a:ea typeface="仿宋" panose="02010609060101010101" pitchFamily="49" charset="-122"/>
                <a:cs typeface="+mn-ea"/>
                <a:sym typeface="+mn-lt"/>
              </a:rPr>
              <a:t>由谷歌人工智能团队谷歌大脑（</a:t>
            </a:r>
            <a:r>
              <a:rPr lang="en-US" altLang="zh-CN" sz="2000" b="1" dirty="0">
                <a:solidFill>
                  <a:srgbClr val="06080A"/>
                </a:solidFill>
                <a:latin typeface="仿宋" panose="02010609060101010101" pitchFamily="49" charset="-122"/>
                <a:ea typeface="仿宋" panose="02010609060101010101" pitchFamily="49" charset="-122"/>
                <a:cs typeface="+mn-ea"/>
                <a:sym typeface="+mn-lt"/>
              </a:rPr>
              <a:t>Google Brain</a:t>
            </a:r>
            <a:r>
              <a:rPr lang="zh-CN" altLang="en-US" sz="2000" b="1" dirty="0">
                <a:solidFill>
                  <a:srgbClr val="06080A"/>
                </a:solidFill>
                <a:latin typeface="仿宋" panose="02010609060101010101" pitchFamily="49" charset="-122"/>
                <a:ea typeface="仿宋" panose="02010609060101010101" pitchFamily="49" charset="-122"/>
                <a:cs typeface="+mn-ea"/>
                <a:sym typeface="+mn-lt"/>
              </a:rPr>
              <a:t>）开发和维护，拥有包括</a:t>
            </a:r>
            <a:r>
              <a:rPr lang="en-US" altLang="zh-CN" sz="2000" b="1" dirty="0" err="1">
                <a:solidFill>
                  <a:srgbClr val="06080A"/>
                </a:solidFill>
                <a:latin typeface="仿宋" panose="02010609060101010101" pitchFamily="49" charset="-122"/>
                <a:ea typeface="仿宋" panose="02010609060101010101" pitchFamily="49" charset="-122"/>
                <a:cs typeface="+mn-ea"/>
                <a:sym typeface="+mn-lt"/>
              </a:rPr>
              <a:t>TensorFlow</a:t>
            </a:r>
            <a:r>
              <a:rPr lang="en-US" altLang="zh-CN" sz="2000" b="1" dirty="0">
                <a:solidFill>
                  <a:srgbClr val="06080A"/>
                </a:solidFill>
                <a:latin typeface="仿宋" panose="02010609060101010101" pitchFamily="49" charset="-122"/>
                <a:ea typeface="仿宋" panose="02010609060101010101" pitchFamily="49" charset="-122"/>
                <a:cs typeface="+mn-ea"/>
                <a:sym typeface="+mn-lt"/>
              </a:rPr>
              <a:t> Hub</a:t>
            </a:r>
            <a:r>
              <a:rPr lang="zh-CN" altLang="en-US" sz="2000" b="1" dirty="0">
                <a:solidFill>
                  <a:srgbClr val="06080A"/>
                </a:solidFill>
                <a:latin typeface="仿宋" panose="02010609060101010101" pitchFamily="49" charset="-122"/>
                <a:ea typeface="仿宋" panose="02010609060101010101" pitchFamily="49" charset="-122"/>
                <a:cs typeface="+mn-ea"/>
                <a:sym typeface="+mn-lt"/>
              </a:rPr>
              <a:t>、</a:t>
            </a:r>
            <a:r>
              <a:rPr lang="en-US" altLang="zh-CN" sz="2000" b="1" dirty="0" err="1">
                <a:solidFill>
                  <a:srgbClr val="06080A"/>
                </a:solidFill>
                <a:latin typeface="仿宋" panose="02010609060101010101" pitchFamily="49" charset="-122"/>
                <a:ea typeface="仿宋" panose="02010609060101010101" pitchFamily="49" charset="-122"/>
                <a:cs typeface="+mn-ea"/>
                <a:sym typeface="+mn-lt"/>
              </a:rPr>
              <a:t>TensorFlow</a:t>
            </a:r>
            <a:r>
              <a:rPr lang="en-US" altLang="zh-CN" sz="2000" b="1" dirty="0">
                <a:solidFill>
                  <a:srgbClr val="06080A"/>
                </a:solidFill>
                <a:latin typeface="仿宋" panose="02010609060101010101" pitchFamily="49" charset="-122"/>
                <a:ea typeface="仿宋" panose="02010609060101010101" pitchFamily="49" charset="-122"/>
                <a:cs typeface="+mn-ea"/>
                <a:sym typeface="+mn-lt"/>
              </a:rPr>
              <a:t> Lite</a:t>
            </a:r>
            <a:r>
              <a:rPr lang="zh-CN" altLang="en-US" sz="2000" b="1" dirty="0">
                <a:solidFill>
                  <a:srgbClr val="06080A"/>
                </a:solidFill>
                <a:latin typeface="仿宋" panose="02010609060101010101" pitchFamily="49" charset="-122"/>
                <a:ea typeface="仿宋" panose="02010609060101010101" pitchFamily="49" charset="-122"/>
                <a:cs typeface="+mn-ea"/>
                <a:sym typeface="+mn-lt"/>
              </a:rPr>
              <a:t>、</a:t>
            </a:r>
            <a:r>
              <a:rPr lang="en-US" altLang="zh-CN" sz="2000" b="1" dirty="0" err="1">
                <a:solidFill>
                  <a:srgbClr val="06080A"/>
                </a:solidFill>
                <a:latin typeface="仿宋" panose="02010609060101010101" pitchFamily="49" charset="-122"/>
                <a:ea typeface="仿宋" panose="02010609060101010101" pitchFamily="49" charset="-122"/>
                <a:cs typeface="+mn-ea"/>
                <a:sym typeface="+mn-lt"/>
              </a:rPr>
              <a:t>TensorFlow</a:t>
            </a:r>
            <a:r>
              <a:rPr lang="en-US" altLang="zh-CN" sz="2000" b="1" dirty="0">
                <a:solidFill>
                  <a:srgbClr val="06080A"/>
                </a:solidFill>
                <a:latin typeface="仿宋" panose="02010609060101010101" pitchFamily="49" charset="-122"/>
                <a:ea typeface="仿宋" panose="02010609060101010101" pitchFamily="49" charset="-122"/>
                <a:cs typeface="+mn-ea"/>
                <a:sym typeface="+mn-lt"/>
              </a:rPr>
              <a:t> Research Cloud</a:t>
            </a:r>
            <a:r>
              <a:rPr lang="zh-CN" altLang="en-US" sz="2000" b="1" dirty="0">
                <a:solidFill>
                  <a:srgbClr val="06080A"/>
                </a:solidFill>
                <a:latin typeface="仿宋" panose="02010609060101010101" pitchFamily="49" charset="-122"/>
                <a:ea typeface="仿宋" panose="02010609060101010101" pitchFamily="49" charset="-122"/>
                <a:cs typeface="+mn-ea"/>
                <a:sym typeface="+mn-lt"/>
              </a:rPr>
              <a:t>在内的多个项目以及各类应用程序接口</a:t>
            </a:r>
            <a:endParaRPr lang="en-US" altLang="zh-CN" sz="2000" b="1" dirty="0">
              <a:solidFill>
                <a:srgbClr val="06080A"/>
              </a:solidFill>
              <a:latin typeface="仿宋" panose="02010609060101010101" pitchFamily="49" charset="-122"/>
              <a:ea typeface="仿宋" panose="02010609060101010101" pitchFamily="49" charset="-122"/>
              <a:cs typeface="+mn-ea"/>
              <a:sym typeface="+mn-lt"/>
            </a:endParaRPr>
          </a:p>
        </p:txBody>
      </p:sp>
      <p:pic>
        <p:nvPicPr>
          <p:cNvPr id="3" name="图片 2">
            <a:extLst>
              <a:ext uri="{FF2B5EF4-FFF2-40B4-BE49-F238E27FC236}">
                <a16:creationId xmlns:a16="http://schemas.microsoft.com/office/drawing/2014/main" id="{F3516B4F-CAAB-904A-809D-C4FC5C3BD837}"/>
              </a:ext>
            </a:extLst>
          </p:cNvPr>
          <p:cNvPicPr>
            <a:picLocks noChangeAspect="1"/>
          </p:cNvPicPr>
          <p:nvPr/>
        </p:nvPicPr>
        <p:blipFill>
          <a:blip r:embed="rId2"/>
          <a:stretch>
            <a:fillRect/>
          </a:stretch>
        </p:blipFill>
        <p:spPr>
          <a:xfrm>
            <a:off x="360386" y="372516"/>
            <a:ext cx="1228185" cy="877276"/>
          </a:xfrm>
          <a:prstGeom prst="rect">
            <a:avLst/>
          </a:prstGeom>
        </p:spPr>
      </p:pic>
      <p:pic>
        <p:nvPicPr>
          <p:cNvPr id="2" name="图片 1">
            <a:extLst>
              <a:ext uri="{FF2B5EF4-FFF2-40B4-BE49-F238E27FC236}">
                <a16:creationId xmlns:a16="http://schemas.microsoft.com/office/drawing/2014/main" id="{2F6CE048-E080-244E-B132-63B90C47535A}"/>
              </a:ext>
            </a:extLst>
          </p:cNvPr>
          <p:cNvPicPr>
            <a:picLocks noChangeAspect="1"/>
          </p:cNvPicPr>
          <p:nvPr/>
        </p:nvPicPr>
        <p:blipFill>
          <a:blip r:embed="rId3"/>
          <a:stretch>
            <a:fillRect/>
          </a:stretch>
        </p:blipFill>
        <p:spPr>
          <a:xfrm>
            <a:off x="367918" y="2622856"/>
            <a:ext cx="7065957" cy="3992266"/>
          </a:xfrm>
          <a:prstGeom prst="rect">
            <a:avLst/>
          </a:prstGeom>
        </p:spPr>
      </p:pic>
      <p:pic>
        <p:nvPicPr>
          <p:cNvPr id="4" name="图片 3">
            <a:extLst>
              <a:ext uri="{FF2B5EF4-FFF2-40B4-BE49-F238E27FC236}">
                <a16:creationId xmlns:a16="http://schemas.microsoft.com/office/drawing/2014/main" id="{955E5780-0690-4D40-A34D-6C084537AF91}"/>
              </a:ext>
            </a:extLst>
          </p:cNvPr>
          <p:cNvPicPr>
            <a:picLocks noChangeAspect="1"/>
          </p:cNvPicPr>
          <p:nvPr/>
        </p:nvPicPr>
        <p:blipFill>
          <a:blip r:embed="rId4"/>
          <a:stretch>
            <a:fillRect/>
          </a:stretch>
        </p:blipFill>
        <p:spPr>
          <a:xfrm>
            <a:off x="3900896" y="2038664"/>
            <a:ext cx="8099926" cy="4576458"/>
          </a:xfrm>
          <a:prstGeom prst="rect">
            <a:avLst/>
          </a:prstGeom>
        </p:spPr>
      </p:pic>
    </p:spTree>
    <p:extLst>
      <p:ext uri="{BB962C8B-B14F-4D97-AF65-F5344CB8AC3E}">
        <p14:creationId xmlns:p14="http://schemas.microsoft.com/office/powerpoint/2010/main" val="274115875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588572" y="372516"/>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AI</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 </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开发框架</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 </a:t>
            </a:r>
          </a:p>
        </p:txBody>
      </p:sp>
      <p:sp>
        <p:nvSpPr>
          <p:cNvPr id="6" name="TextBox 50"/>
          <p:cNvSpPr txBox="1"/>
          <p:nvPr/>
        </p:nvSpPr>
        <p:spPr>
          <a:xfrm>
            <a:off x="360386" y="1387894"/>
            <a:ext cx="6635837" cy="1323439"/>
          </a:xfrm>
          <a:prstGeom prst="rect">
            <a:avLst/>
          </a:prstGeom>
          <a:noFill/>
        </p:spPr>
        <p:txBody>
          <a:bodyPr wrap="square" rtlCol="0">
            <a:spAutoFit/>
          </a:bodyPr>
          <a:lstStyle/>
          <a:p>
            <a:r>
              <a:rPr lang="en-US" altLang="zh-Hans" sz="2000" b="1" dirty="0" err="1">
                <a:solidFill>
                  <a:srgbClr val="06080A"/>
                </a:solidFill>
                <a:latin typeface="仿宋" panose="02010609060101010101" pitchFamily="49" charset="-122"/>
                <a:ea typeface="仿宋" panose="02010609060101010101" pitchFamily="49" charset="-122"/>
                <a:cs typeface="+mn-ea"/>
                <a:sym typeface="+mn-lt"/>
              </a:rPr>
              <a:t>Caffe</a:t>
            </a:r>
            <a:r>
              <a:rPr lang="en-US" altLang="zh-Hans" sz="2000" b="1" dirty="0">
                <a:solidFill>
                  <a:srgbClr val="06080A"/>
                </a:solidFill>
                <a:latin typeface="仿宋" panose="02010609060101010101" pitchFamily="49" charset="-122"/>
                <a:ea typeface="仿宋" panose="02010609060101010101" pitchFamily="49" charset="-122"/>
                <a:cs typeface="+mn-ea"/>
                <a:sym typeface="+mn-lt"/>
              </a:rPr>
              <a:t> “</a:t>
            </a:r>
            <a:r>
              <a:rPr lang="zh-CN" altLang="en-US" sz="2000" b="1" dirty="0">
                <a:solidFill>
                  <a:srgbClr val="06080A"/>
                </a:solidFill>
                <a:latin typeface="仿宋" panose="02010609060101010101" pitchFamily="49" charset="-122"/>
                <a:ea typeface="仿宋" panose="02010609060101010101" pitchFamily="49" charset="-122"/>
                <a:cs typeface="+mn-ea"/>
                <a:sym typeface="+mn-lt"/>
              </a:rPr>
              <a:t>应对深入学习的快速开放架构”，</a:t>
            </a:r>
            <a:r>
              <a:rPr lang="en-US" altLang="zh-CN" sz="2000" b="1" dirty="0" err="1">
                <a:solidFill>
                  <a:srgbClr val="06080A"/>
                </a:solidFill>
                <a:latin typeface="仿宋" panose="02010609060101010101" pitchFamily="49" charset="-122"/>
                <a:ea typeface="仿宋" panose="02010609060101010101" pitchFamily="49" charset="-122"/>
                <a:cs typeface="+mn-ea"/>
                <a:sym typeface="+mn-lt"/>
              </a:rPr>
              <a:t>Caffe</a:t>
            </a:r>
            <a:r>
              <a:rPr lang="zh-CN" altLang="en-US" sz="2000" b="1" dirty="0">
                <a:solidFill>
                  <a:srgbClr val="06080A"/>
                </a:solidFill>
                <a:latin typeface="仿宋" panose="02010609060101010101" pitchFamily="49" charset="-122"/>
                <a:ea typeface="仿宋" panose="02010609060101010101" pitchFamily="49" charset="-122"/>
                <a:cs typeface="+mn-ea"/>
                <a:sym typeface="+mn-lt"/>
              </a:rPr>
              <a:t>是一个以表达式、速度和模块化为核心的深度学习框架，由</a:t>
            </a:r>
            <a:r>
              <a:rPr lang="en-US" altLang="zh-CN" sz="2000" b="1" dirty="0">
                <a:solidFill>
                  <a:srgbClr val="06080A"/>
                </a:solidFill>
                <a:latin typeface="仿宋" panose="02010609060101010101" pitchFamily="49" charset="-122"/>
                <a:ea typeface="仿宋" panose="02010609060101010101" pitchFamily="49" charset="-122"/>
                <a:cs typeface="+mn-ea"/>
                <a:sym typeface="+mn-lt"/>
              </a:rPr>
              <a:t>BLVC</a:t>
            </a:r>
            <a:r>
              <a:rPr lang="zh-CN" altLang="en-US" sz="2000" b="1" dirty="0">
                <a:solidFill>
                  <a:srgbClr val="06080A"/>
                </a:solidFill>
                <a:latin typeface="仿宋" panose="02010609060101010101" pitchFamily="49" charset="-122"/>
                <a:ea typeface="仿宋" panose="02010609060101010101" pitchFamily="49" charset="-122"/>
                <a:cs typeface="+mn-ea"/>
                <a:sym typeface="+mn-lt"/>
              </a:rPr>
              <a:t>（</a:t>
            </a:r>
            <a:r>
              <a:rPr lang="en-US" altLang="zh-CN" sz="2000" b="1" dirty="0">
                <a:solidFill>
                  <a:srgbClr val="06080A"/>
                </a:solidFill>
                <a:latin typeface="仿宋" panose="02010609060101010101" pitchFamily="49" charset="-122"/>
                <a:ea typeface="仿宋" panose="02010609060101010101" pitchFamily="49" charset="-122"/>
                <a:cs typeface="+mn-ea"/>
                <a:sym typeface="+mn-lt"/>
              </a:rPr>
              <a:t>Berkeley Vision and Learning Center</a:t>
            </a:r>
            <a:r>
              <a:rPr lang="zh-CN" altLang="en-US" sz="2000" b="1" dirty="0">
                <a:solidFill>
                  <a:srgbClr val="06080A"/>
                </a:solidFill>
                <a:latin typeface="仿宋" panose="02010609060101010101" pitchFamily="49" charset="-122"/>
                <a:ea typeface="仿宋" panose="02010609060101010101" pitchFamily="49" charset="-122"/>
                <a:cs typeface="+mn-ea"/>
                <a:sym typeface="+mn-lt"/>
              </a:rPr>
              <a:t>）和社区贡献者开发。项目创建者是贾扬清。</a:t>
            </a:r>
            <a:endParaRPr lang="en-US" altLang="zh-Hans" sz="2000" b="1" dirty="0">
              <a:solidFill>
                <a:srgbClr val="06080A"/>
              </a:solidFill>
              <a:latin typeface="仿宋" panose="02010609060101010101" pitchFamily="49" charset="-122"/>
              <a:ea typeface="仿宋" panose="02010609060101010101" pitchFamily="49" charset="-122"/>
              <a:cs typeface="+mn-ea"/>
              <a:sym typeface="+mn-lt"/>
            </a:endParaRPr>
          </a:p>
        </p:txBody>
      </p:sp>
      <p:pic>
        <p:nvPicPr>
          <p:cNvPr id="3" name="图片 2">
            <a:extLst>
              <a:ext uri="{FF2B5EF4-FFF2-40B4-BE49-F238E27FC236}">
                <a16:creationId xmlns:a16="http://schemas.microsoft.com/office/drawing/2014/main" id="{F3516B4F-CAAB-904A-809D-C4FC5C3BD837}"/>
              </a:ext>
            </a:extLst>
          </p:cNvPr>
          <p:cNvPicPr>
            <a:picLocks noChangeAspect="1"/>
          </p:cNvPicPr>
          <p:nvPr/>
        </p:nvPicPr>
        <p:blipFill>
          <a:blip r:embed="rId2"/>
          <a:stretch>
            <a:fillRect/>
          </a:stretch>
        </p:blipFill>
        <p:spPr>
          <a:xfrm>
            <a:off x="360386" y="372516"/>
            <a:ext cx="1228185" cy="877276"/>
          </a:xfrm>
          <a:prstGeom prst="rect">
            <a:avLst/>
          </a:prstGeom>
        </p:spPr>
      </p:pic>
      <p:pic>
        <p:nvPicPr>
          <p:cNvPr id="4" name="图片 3">
            <a:extLst>
              <a:ext uri="{FF2B5EF4-FFF2-40B4-BE49-F238E27FC236}">
                <a16:creationId xmlns:a16="http://schemas.microsoft.com/office/drawing/2014/main" id="{31A6C8D3-083A-604B-A274-C21F971B15D1}"/>
              </a:ext>
            </a:extLst>
          </p:cNvPr>
          <p:cNvPicPr>
            <a:picLocks noChangeAspect="1"/>
          </p:cNvPicPr>
          <p:nvPr/>
        </p:nvPicPr>
        <p:blipFill>
          <a:blip r:embed="rId3"/>
          <a:stretch>
            <a:fillRect/>
          </a:stretch>
        </p:blipFill>
        <p:spPr>
          <a:xfrm>
            <a:off x="360386" y="2849435"/>
            <a:ext cx="6508246" cy="3514453"/>
          </a:xfrm>
          <a:prstGeom prst="rect">
            <a:avLst/>
          </a:prstGeom>
        </p:spPr>
      </p:pic>
      <p:pic>
        <p:nvPicPr>
          <p:cNvPr id="5" name="图片 4">
            <a:extLst>
              <a:ext uri="{FF2B5EF4-FFF2-40B4-BE49-F238E27FC236}">
                <a16:creationId xmlns:a16="http://schemas.microsoft.com/office/drawing/2014/main" id="{4095FD04-D3EB-2247-8969-CE0480968C75}"/>
              </a:ext>
            </a:extLst>
          </p:cNvPr>
          <p:cNvPicPr>
            <a:picLocks noChangeAspect="1"/>
          </p:cNvPicPr>
          <p:nvPr/>
        </p:nvPicPr>
        <p:blipFill>
          <a:blip r:embed="rId4"/>
          <a:stretch>
            <a:fillRect/>
          </a:stretch>
        </p:blipFill>
        <p:spPr>
          <a:xfrm>
            <a:off x="7346359" y="1156156"/>
            <a:ext cx="4551473" cy="5207732"/>
          </a:xfrm>
          <a:prstGeom prst="rect">
            <a:avLst/>
          </a:prstGeom>
        </p:spPr>
      </p:pic>
    </p:spTree>
    <p:extLst>
      <p:ext uri="{BB962C8B-B14F-4D97-AF65-F5344CB8AC3E}">
        <p14:creationId xmlns:p14="http://schemas.microsoft.com/office/powerpoint/2010/main" val="526698324"/>
      </p:ext>
    </p:extLst>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588572" y="372516"/>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AI</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 </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物流行业的应用</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 </a:t>
            </a:r>
          </a:p>
        </p:txBody>
      </p:sp>
      <p:pic>
        <p:nvPicPr>
          <p:cNvPr id="3" name="图片 2">
            <a:extLst>
              <a:ext uri="{FF2B5EF4-FFF2-40B4-BE49-F238E27FC236}">
                <a16:creationId xmlns:a16="http://schemas.microsoft.com/office/drawing/2014/main" id="{F3516B4F-CAAB-904A-809D-C4FC5C3BD837}"/>
              </a:ext>
            </a:extLst>
          </p:cNvPr>
          <p:cNvPicPr>
            <a:picLocks noChangeAspect="1"/>
          </p:cNvPicPr>
          <p:nvPr/>
        </p:nvPicPr>
        <p:blipFill>
          <a:blip r:embed="rId2"/>
          <a:stretch>
            <a:fillRect/>
          </a:stretch>
        </p:blipFill>
        <p:spPr>
          <a:xfrm>
            <a:off x="360386" y="372516"/>
            <a:ext cx="1228185" cy="877276"/>
          </a:xfrm>
          <a:prstGeom prst="rect">
            <a:avLst/>
          </a:prstGeom>
        </p:spPr>
      </p:pic>
      <p:pic>
        <p:nvPicPr>
          <p:cNvPr id="2" name="图片 1">
            <a:extLst>
              <a:ext uri="{FF2B5EF4-FFF2-40B4-BE49-F238E27FC236}">
                <a16:creationId xmlns:a16="http://schemas.microsoft.com/office/drawing/2014/main" id="{6113729B-5D21-FF40-A1D1-028BC812E025}"/>
              </a:ext>
            </a:extLst>
          </p:cNvPr>
          <p:cNvPicPr>
            <a:picLocks noChangeAspect="1"/>
          </p:cNvPicPr>
          <p:nvPr/>
        </p:nvPicPr>
        <p:blipFill>
          <a:blip r:embed="rId3"/>
          <a:stretch>
            <a:fillRect/>
          </a:stretch>
        </p:blipFill>
        <p:spPr>
          <a:xfrm>
            <a:off x="466711" y="1858815"/>
            <a:ext cx="2784974" cy="1022608"/>
          </a:xfrm>
          <a:prstGeom prst="rect">
            <a:avLst/>
          </a:prstGeom>
        </p:spPr>
      </p:pic>
      <p:pic>
        <p:nvPicPr>
          <p:cNvPr id="6" name="图片 5">
            <a:extLst>
              <a:ext uri="{FF2B5EF4-FFF2-40B4-BE49-F238E27FC236}">
                <a16:creationId xmlns:a16="http://schemas.microsoft.com/office/drawing/2014/main" id="{50EBCDA5-6525-2745-81AE-29DC9BE7C35F}"/>
              </a:ext>
            </a:extLst>
          </p:cNvPr>
          <p:cNvPicPr>
            <a:picLocks noChangeAspect="1"/>
          </p:cNvPicPr>
          <p:nvPr/>
        </p:nvPicPr>
        <p:blipFill>
          <a:blip r:embed="rId4"/>
          <a:stretch>
            <a:fillRect/>
          </a:stretch>
        </p:blipFill>
        <p:spPr>
          <a:xfrm>
            <a:off x="3695885" y="1122201"/>
            <a:ext cx="6058195" cy="5108478"/>
          </a:xfrm>
          <a:prstGeom prst="rect">
            <a:avLst/>
          </a:prstGeom>
        </p:spPr>
      </p:pic>
    </p:spTree>
    <p:extLst>
      <p:ext uri="{BB962C8B-B14F-4D97-AF65-F5344CB8AC3E}">
        <p14:creationId xmlns:p14="http://schemas.microsoft.com/office/powerpoint/2010/main" val="1670820337"/>
      </p:ext>
    </p:extLst>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588572" y="372516"/>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AI</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 </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物流行业的应用</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 </a:t>
            </a:r>
          </a:p>
        </p:txBody>
      </p:sp>
      <p:pic>
        <p:nvPicPr>
          <p:cNvPr id="3" name="图片 2">
            <a:extLst>
              <a:ext uri="{FF2B5EF4-FFF2-40B4-BE49-F238E27FC236}">
                <a16:creationId xmlns:a16="http://schemas.microsoft.com/office/drawing/2014/main" id="{F3516B4F-CAAB-904A-809D-C4FC5C3BD837}"/>
              </a:ext>
            </a:extLst>
          </p:cNvPr>
          <p:cNvPicPr>
            <a:picLocks noChangeAspect="1"/>
          </p:cNvPicPr>
          <p:nvPr/>
        </p:nvPicPr>
        <p:blipFill>
          <a:blip r:embed="rId2"/>
          <a:stretch>
            <a:fillRect/>
          </a:stretch>
        </p:blipFill>
        <p:spPr>
          <a:xfrm>
            <a:off x="360386" y="372516"/>
            <a:ext cx="1228185" cy="877276"/>
          </a:xfrm>
          <a:prstGeom prst="rect">
            <a:avLst/>
          </a:prstGeom>
        </p:spPr>
      </p:pic>
      <p:pic>
        <p:nvPicPr>
          <p:cNvPr id="5" name="图片 4">
            <a:extLst>
              <a:ext uri="{FF2B5EF4-FFF2-40B4-BE49-F238E27FC236}">
                <a16:creationId xmlns:a16="http://schemas.microsoft.com/office/drawing/2014/main" id="{6640E705-87E7-FB4A-826E-E42759D186BB}"/>
              </a:ext>
            </a:extLst>
          </p:cNvPr>
          <p:cNvPicPr>
            <a:picLocks noChangeAspect="1"/>
          </p:cNvPicPr>
          <p:nvPr/>
        </p:nvPicPr>
        <p:blipFill>
          <a:blip r:embed="rId3"/>
          <a:stretch>
            <a:fillRect/>
          </a:stretch>
        </p:blipFill>
        <p:spPr>
          <a:xfrm>
            <a:off x="354691" y="1671313"/>
            <a:ext cx="2467760" cy="1029357"/>
          </a:xfrm>
          <a:prstGeom prst="rect">
            <a:avLst/>
          </a:prstGeom>
        </p:spPr>
      </p:pic>
      <p:pic>
        <p:nvPicPr>
          <p:cNvPr id="4" name="图片 3">
            <a:extLst>
              <a:ext uri="{FF2B5EF4-FFF2-40B4-BE49-F238E27FC236}">
                <a16:creationId xmlns:a16="http://schemas.microsoft.com/office/drawing/2014/main" id="{B8E5703C-801E-A647-9D5C-94010F2D464A}"/>
              </a:ext>
            </a:extLst>
          </p:cNvPr>
          <p:cNvPicPr>
            <a:picLocks noChangeAspect="1"/>
          </p:cNvPicPr>
          <p:nvPr/>
        </p:nvPicPr>
        <p:blipFill>
          <a:blip r:embed="rId4"/>
          <a:stretch>
            <a:fillRect/>
          </a:stretch>
        </p:blipFill>
        <p:spPr>
          <a:xfrm>
            <a:off x="3019647" y="1416730"/>
            <a:ext cx="8969726" cy="3678865"/>
          </a:xfrm>
          <a:prstGeom prst="rect">
            <a:avLst/>
          </a:prstGeom>
        </p:spPr>
      </p:pic>
      <p:sp>
        <p:nvSpPr>
          <p:cNvPr id="8" name="TextBox 50">
            <a:extLst>
              <a:ext uri="{FF2B5EF4-FFF2-40B4-BE49-F238E27FC236}">
                <a16:creationId xmlns:a16="http://schemas.microsoft.com/office/drawing/2014/main" id="{1DFDE9BC-2589-3A40-AF1C-A16CB5BBA6EC}"/>
              </a:ext>
            </a:extLst>
          </p:cNvPr>
          <p:cNvSpPr txBox="1"/>
          <p:nvPr/>
        </p:nvSpPr>
        <p:spPr>
          <a:xfrm>
            <a:off x="243429" y="5061097"/>
            <a:ext cx="11487142" cy="1477328"/>
          </a:xfrm>
          <a:prstGeom prst="rect">
            <a:avLst/>
          </a:prstGeom>
          <a:noFill/>
        </p:spPr>
        <p:txBody>
          <a:bodyPr wrap="square" rtlCol="0">
            <a:spAutoFit/>
          </a:bodyPr>
          <a:lstStyle/>
          <a:p>
            <a:r>
              <a:rPr lang="zh-Hans" altLang="en-US" b="1" dirty="0">
                <a:solidFill>
                  <a:srgbClr val="FF0000"/>
                </a:solidFill>
                <a:latin typeface="FangSong" panose="02010609060101010101" pitchFamily="49" charset="-122"/>
                <a:ea typeface="FangSong" panose="02010609060101010101" pitchFamily="49" charset="-122"/>
                <a:cs typeface="+mn-ea"/>
                <a:sym typeface="+mn-lt"/>
              </a:rPr>
              <a:t>开启物流天眼，智慧调度全局</a:t>
            </a:r>
            <a:endParaRPr lang="en-US" altLang="zh-CN" b="1" dirty="0">
              <a:solidFill>
                <a:srgbClr val="FF0000"/>
              </a:solidFill>
              <a:latin typeface="FangSong" panose="02010609060101010101" pitchFamily="49" charset="-122"/>
              <a:ea typeface="FangSong" panose="02010609060101010101" pitchFamily="49" charset="-122"/>
              <a:cs typeface="+mn-ea"/>
              <a:sym typeface="+mn-lt"/>
            </a:endParaRPr>
          </a:p>
          <a:p>
            <a:r>
              <a:rPr lang="zh-Hans" altLang="en-US" b="1" dirty="0">
                <a:solidFill>
                  <a:srgbClr val="06080A"/>
                </a:solidFill>
                <a:latin typeface="FangSong" panose="02010609060101010101" pitchFamily="49" charset="-122"/>
                <a:ea typeface="FangSong" panose="02010609060101010101" pitchFamily="49" charset="-122"/>
                <a:cs typeface="+mn-ea"/>
                <a:sym typeface="+mn-lt"/>
              </a:rPr>
              <a:t>    </a:t>
            </a:r>
            <a:r>
              <a:rPr lang="zh-CN" altLang="en-US" b="1" dirty="0">
                <a:solidFill>
                  <a:srgbClr val="06080A"/>
                </a:solidFill>
                <a:latin typeface="FangSong" panose="02010609060101010101" pitchFamily="49" charset="-122"/>
                <a:ea typeface="FangSong" panose="02010609060101010101" pitchFamily="49" charset="-122"/>
                <a:cs typeface="+mn-ea"/>
                <a:sym typeface="+mn-lt"/>
              </a:rPr>
              <a:t>摄像头以前只是监控记录功能，现在能够识别车位是不是空闲，还有卸车装车作业是否在正常进行，以及场站内堆积度是不是饱和，通道有没有被堵塞。这些原本需要使用人力现场巡检的工作，均由摄像头完成实时识别，</a:t>
            </a:r>
          </a:p>
          <a:p>
            <a:r>
              <a:rPr lang="zh-CN" altLang="en-US" b="1" dirty="0">
                <a:solidFill>
                  <a:srgbClr val="06080A"/>
                </a:solidFill>
                <a:latin typeface="FangSong" panose="02010609060101010101" pitchFamily="49" charset="-122"/>
                <a:ea typeface="FangSong" panose="02010609060101010101" pitchFamily="49" charset="-122"/>
                <a:cs typeface="+mn-ea"/>
                <a:sym typeface="+mn-lt"/>
              </a:rPr>
              <a:t>第一时间智能推送给总台，由总台调集人员迅速处理。物流场站内的管理模式，也由人员主动巡检不能及时发现异常，或者异常导致场站停摆后再被动介入的处理模式，变成了实时智能管理模式。</a:t>
            </a:r>
            <a:endParaRPr lang="en-US" altLang="zh-Hans" b="1" dirty="0">
              <a:solidFill>
                <a:srgbClr val="06080A"/>
              </a:solidFill>
              <a:latin typeface="FangSong" panose="02010609060101010101" pitchFamily="49" charset="-122"/>
              <a:ea typeface="FangSong" panose="02010609060101010101" pitchFamily="49" charset="-122"/>
              <a:cs typeface="+mn-ea"/>
              <a:sym typeface="+mn-lt"/>
            </a:endParaRPr>
          </a:p>
        </p:txBody>
      </p:sp>
    </p:spTree>
    <p:extLst>
      <p:ext uri="{BB962C8B-B14F-4D97-AF65-F5344CB8AC3E}">
        <p14:creationId xmlns:p14="http://schemas.microsoft.com/office/powerpoint/2010/main" val="3101173396"/>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588572" y="372516"/>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Context</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 name="TextBox 50"/>
          <p:cNvSpPr txBox="1"/>
          <p:nvPr/>
        </p:nvSpPr>
        <p:spPr>
          <a:xfrm>
            <a:off x="360386" y="2041887"/>
            <a:ext cx="11487142" cy="3785652"/>
          </a:xfrm>
          <a:prstGeom prst="rect">
            <a:avLst/>
          </a:prstGeom>
          <a:noFill/>
        </p:spPr>
        <p:txBody>
          <a:bodyPr wrap="square" rtlCol="0">
            <a:spAutoFit/>
          </a:bodyPr>
          <a:lstStyle/>
          <a:p>
            <a:pPr marL="457200" indent="-457200">
              <a:buFont typeface="+mj-lt"/>
              <a:buAutoNum type="arabicPeriod"/>
            </a:pPr>
            <a:r>
              <a:rPr lang="zh-Hans" altLang="en-US" sz="2400" b="1" dirty="0">
                <a:solidFill>
                  <a:srgbClr val="06080A"/>
                </a:solidFill>
                <a:latin typeface="仿宋" panose="02010609060101010101" pitchFamily="49" charset="-122"/>
                <a:ea typeface="仿宋" panose="02010609060101010101" pitchFamily="49" charset="-122"/>
                <a:cs typeface="+mn-ea"/>
                <a:sym typeface="+mn-lt"/>
              </a:rPr>
              <a:t>人工智能相关概念</a:t>
            </a:r>
            <a:endParaRPr lang="en-US" altLang="zh-Hans" sz="2400" b="1" dirty="0">
              <a:solidFill>
                <a:srgbClr val="06080A"/>
              </a:solidFill>
              <a:latin typeface="仿宋" panose="02010609060101010101" pitchFamily="49" charset="-122"/>
              <a:ea typeface="仿宋" panose="02010609060101010101" pitchFamily="49" charset="-122"/>
              <a:cs typeface="+mn-ea"/>
              <a:sym typeface="+mn-lt"/>
            </a:endParaRPr>
          </a:p>
          <a:p>
            <a:pPr marL="457200" indent="-457200">
              <a:buFont typeface="+mj-lt"/>
              <a:buAutoNum type="arabicPeriod"/>
            </a:pPr>
            <a:r>
              <a:rPr lang="zh-Hans" altLang="en-US" sz="2400" b="1" dirty="0">
                <a:solidFill>
                  <a:srgbClr val="06080A"/>
                </a:solidFill>
                <a:latin typeface="仿宋" panose="02010609060101010101" pitchFamily="49" charset="-122"/>
                <a:ea typeface="仿宋" panose="02010609060101010101" pitchFamily="49" charset="-122"/>
                <a:cs typeface="+mn-ea"/>
                <a:sym typeface="+mn-lt"/>
              </a:rPr>
              <a:t>应用例子</a:t>
            </a:r>
            <a:endParaRPr lang="en-US" altLang="zh-Hans" sz="2400" b="1" dirty="0">
              <a:solidFill>
                <a:srgbClr val="06080A"/>
              </a:solidFill>
              <a:latin typeface="仿宋" panose="02010609060101010101" pitchFamily="49" charset="-122"/>
              <a:ea typeface="仿宋" panose="02010609060101010101" pitchFamily="49" charset="-122"/>
              <a:cs typeface="+mn-ea"/>
              <a:sym typeface="+mn-lt"/>
            </a:endParaRPr>
          </a:p>
          <a:p>
            <a:pPr marL="457200" indent="-457200">
              <a:buFont typeface="+mj-lt"/>
              <a:buAutoNum type="arabicPeriod"/>
            </a:pPr>
            <a:r>
              <a:rPr lang="zh-Hans" altLang="en-US" sz="2400" b="1" dirty="0">
                <a:solidFill>
                  <a:srgbClr val="06080A"/>
                </a:solidFill>
                <a:latin typeface="仿宋" panose="02010609060101010101" pitchFamily="49" charset="-122"/>
                <a:ea typeface="仿宋" panose="02010609060101010101" pitchFamily="49" charset="-122"/>
                <a:cs typeface="+mn-ea"/>
                <a:sym typeface="+mn-lt"/>
              </a:rPr>
              <a:t>发展历史介绍</a:t>
            </a:r>
            <a:endParaRPr lang="en-US" altLang="zh-Hans" sz="2400" b="1" dirty="0">
              <a:solidFill>
                <a:srgbClr val="06080A"/>
              </a:solidFill>
              <a:latin typeface="仿宋" panose="02010609060101010101" pitchFamily="49" charset="-122"/>
              <a:ea typeface="仿宋" panose="02010609060101010101" pitchFamily="49" charset="-122"/>
              <a:cs typeface="+mn-ea"/>
              <a:sym typeface="+mn-lt"/>
            </a:endParaRPr>
          </a:p>
          <a:p>
            <a:pPr marL="457200" indent="-457200">
              <a:buFont typeface="+mj-lt"/>
              <a:buAutoNum type="arabicPeriod"/>
            </a:pPr>
            <a:r>
              <a:rPr lang="zh-Hans" altLang="en-US" sz="2400" b="1" dirty="0">
                <a:solidFill>
                  <a:srgbClr val="06080A"/>
                </a:solidFill>
                <a:latin typeface="仿宋" panose="02010609060101010101" pitchFamily="49" charset="-122"/>
                <a:ea typeface="仿宋" panose="02010609060101010101" pitchFamily="49" charset="-122"/>
                <a:cs typeface="+mn-ea"/>
                <a:sym typeface="+mn-lt"/>
              </a:rPr>
              <a:t>分类和算法介绍</a:t>
            </a:r>
            <a:endParaRPr lang="en-US" altLang="zh-Hans" sz="2400" b="1" dirty="0">
              <a:solidFill>
                <a:srgbClr val="06080A"/>
              </a:solidFill>
              <a:latin typeface="仿宋" panose="02010609060101010101" pitchFamily="49" charset="-122"/>
              <a:ea typeface="仿宋" panose="02010609060101010101" pitchFamily="49" charset="-122"/>
              <a:cs typeface="+mn-ea"/>
              <a:sym typeface="+mn-lt"/>
            </a:endParaRPr>
          </a:p>
          <a:p>
            <a:pPr marL="457200" indent="-457200">
              <a:buFont typeface="+mj-lt"/>
              <a:buAutoNum type="arabicPeriod"/>
            </a:pPr>
            <a:r>
              <a:rPr lang="zh-Hans" altLang="en-US" sz="2400" b="1" dirty="0">
                <a:solidFill>
                  <a:srgbClr val="06080A"/>
                </a:solidFill>
                <a:latin typeface="仿宋" panose="02010609060101010101" pitchFamily="49" charset="-122"/>
                <a:ea typeface="仿宋" panose="02010609060101010101" pitchFamily="49" charset="-122"/>
                <a:cs typeface="+mn-ea"/>
                <a:sym typeface="+mn-lt"/>
              </a:rPr>
              <a:t>开发框架介绍</a:t>
            </a:r>
            <a:endParaRPr lang="en-US" altLang="zh-Hans" sz="2400" b="1" dirty="0">
              <a:solidFill>
                <a:srgbClr val="06080A"/>
              </a:solidFill>
              <a:latin typeface="仿宋" panose="02010609060101010101" pitchFamily="49" charset="-122"/>
              <a:ea typeface="仿宋" panose="02010609060101010101" pitchFamily="49" charset="-122"/>
              <a:cs typeface="+mn-ea"/>
              <a:sym typeface="+mn-lt"/>
            </a:endParaRPr>
          </a:p>
          <a:p>
            <a:pPr marL="457200" indent="-457200">
              <a:buFont typeface="+mj-lt"/>
              <a:buAutoNum type="arabicPeriod"/>
            </a:pPr>
            <a:r>
              <a:rPr lang="zh-Hans" altLang="en-US" sz="2400" b="1" dirty="0">
                <a:solidFill>
                  <a:srgbClr val="06080A"/>
                </a:solidFill>
                <a:latin typeface="仿宋" panose="02010609060101010101" pitchFamily="49" charset="-122"/>
                <a:ea typeface="仿宋" panose="02010609060101010101" pitchFamily="49" charset="-122"/>
                <a:cs typeface="+mn-ea"/>
                <a:sym typeface="+mn-lt"/>
              </a:rPr>
              <a:t>目前人工智能在物流行业的应用（</a:t>
            </a:r>
            <a:r>
              <a:rPr lang="en-US" altLang="zh-Hans" sz="2400" b="1" dirty="0">
                <a:solidFill>
                  <a:srgbClr val="06080A"/>
                </a:solidFill>
                <a:latin typeface="仿宋" panose="02010609060101010101" pitchFamily="49" charset="-122"/>
                <a:ea typeface="仿宋" panose="02010609060101010101" pitchFamily="49" charset="-122"/>
                <a:cs typeface="+mn-ea"/>
                <a:sym typeface="+mn-lt"/>
              </a:rPr>
              <a:t>GITC</a:t>
            </a:r>
            <a:r>
              <a:rPr lang="zh-Hans" altLang="en-US" sz="2400" b="1" dirty="0">
                <a:solidFill>
                  <a:srgbClr val="06080A"/>
                </a:solidFill>
                <a:latin typeface="仿宋" panose="02010609060101010101" pitchFamily="49" charset="-122"/>
                <a:ea typeface="仿宋" panose="02010609060101010101" pitchFamily="49" charset="-122"/>
                <a:cs typeface="+mn-ea"/>
                <a:sym typeface="+mn-lt"/>
              </a:rPr>
              <a:t>会议回顾）</a:t>
            </a:r>
            <a:endParaRPr lang="en-US" altLang="zh-Hans" sz="2400" b="1" dirty="0">
              <a:solidFill>
                <a:srgbClr val="06080A"/>
              </a:solidFill>
              <a:latin typeface="仿宋" panose="02010609060101010101" pitchFamily="49" charset="-122"/>
              <a:ea typeface="仿宋" panose="02010609060101010101" pitchFamily="49" charset="-122"/>
              <a:cs typeface="+mn-ea"/>
              <a:sym typeface="+mn-lt"/>
            </a:endParaRPr>
          </a:p>
          <a:p>
            <a:pPr marL="457200" indent="-457200">
              <a:buFont typeface="+mj-lt"/>
              <a:buAutoNum type="arabicPeriod"/>
            </a:pPr>
            <a:r>
              <a:rPr lang="zh-Hans" altLang="en-US" sz="2400" b="1" dirty="0">
                <a:solidFill>
                  <a:srgbClr val="06080A"/>
                </a:solidFill>
                <a:latin typeface="仿宋" panose="02010609060101010101" pitchFamily="49" charset="-122"/>
                <a:ea typeface="仿宋" panose="02010609060101010101" pitchFamily="49" charset="-122"/>
                <a:cs typeface="+mn-ea"/>
                <a:sym typeface="+mn-lt"/>
              </a:rPr>
              <a:t>人工智能能干什么</a:t>
            </a:r>
            <a:endParaRPr lang="en-US" altLang="zh-Hans" sz="2400" b="1" dirty="0">
              <a:solidFill>
                <a:srgbClr val="06080A"/>
              </a:solidFill>
              <a:latin typeface="仿宋" panose="02010609060101010101" pitchFamily="49" charset="-122"/>
              <a:ea typeface="仿宋" panose="02010609060101010101" pitchFamily="49" charset="-122"/>
              <a:cs typeface="+mn-ea"/>
              <a:sym typeface="+mn-lt"/>
            </a:endParaRPr>
          </a:p>
          <a:p>
            <a:pPr marL="457200" indent="-457200">
              <a:buFont typeface="+mj-lt"/>
              <a:buAutoNum type="arabicPeriod"/>
            </a:pPr>
            <a:r>
              <a:rPr lang="zh-Hans" altLang="en-US" sz="2400" b="1" dirty="0">
                <a:solidFill>
                  <a:srgbClr val="06080A"/>
                </a:solidFill>
                <a:latin typeface="仿宋" panose="02010609060101010101" pitchFamily="49" charset="-122"/>
                <a:ea typeface="仿宋" panose="02010609060101010101" pitchFamily="49" charset="-122"/>
                <a:cs typeface="+mn-ea"/>
                <a:sym typeface="+mn-lt"/>
              </a:rPr>
              <a:t>人工智能不能干什么</a:t>
            </a:r>
            <a:endParaRPr lang="en-US" altLang="zh-Hans" sz="2400" b="1" dirty="0">
              <a:solidFill>
                <a:srgbClr val="06080A"/>
              </a:solidFill>
              <a:latin typeface="仿宋" panose="02010609060101010101" pitchFamily="49" charset="-122"/>
              <a:ea typeface="仿宋" panose="02010609060101010101" pitchFamily="49" charset="-122"/>
              <a:cs typeface="+mn-ea"/>
              <a:sym typeface="+mn-lt"/>
            </a:endParaRPr>
          </a:p>
          <a:p>
            <a:pPr marL="457200" indent="-457200">
              <a:buFont typeface="+mj-lt"/>
              <a:buAutoNum type="arabicPeriod"/>
            </a:pPr>
            <a:r>
              <a:rPr lang="zh-Hans" altLang="en-US" sz="2400" b="1" dirty="0">
                <a:solidFill>
                  <a:srgbClr val="06080A"/>
                </a:solidFill>
                <a:latin typeface="仿宋" panose="02010609060101010101" pitchFamily="49" charset="-122"/>
                <a:ea typeface="仿宋" panose="02010609060101010101" pitchFamily="49" charset="-122"/>
                <a:cs typeface="+mn-ea"/>
                <a:sym typeface="+mn-lt"/>
              </a:rPr>
              <a:t>人工智能的未来是什么</a:t>
            </a:r>
            <a:endParaRPr lang="en-US" altLang="zh-Hans" sz="2400" b="1" dirty="0">
              <a:solidFill>
                <a:srgbClr val="06080A"/>
              </a:solidFill>
              <a:latin typeface="仿宋" panose="02010609060101010101" pitchFamily="49" charset="-122"/>
              <a:ea typeface="仿宋" panose="02010609060101010101" pitchFamily="49" charset="-122"/>
              <a:cs typeface="+mn-ea"/>
              <a:sym typeface="+mn-lt"/>
            </a:endParaRPr>
          </a:p>
          <a:p>
            <a:pPr marL="457200" indent="-457200">
              <a:buFont typeface="+mj-lt"/>
              <a:buAutoNum type="arabicPeriod"/>
            </a:pPr>
            <a:r>
              <a:rPr lang="zh-Hans" altLang="en-US" sz="2400" b="1" dirty="0">
                <a:solidFill>
                  <a:srgbClr val="06080A"/>
                </a:solidFill>
                <a:latin typeface="仿宋" panose="02010609060101010101" pitchFamily="49" charset="-122"/>
                <a:ea typeface="仿宋" panose="02010609060101010101" pitchFamily="49" charset="-122"/>
                <a:cs typeface="+mn-ea"/>
                <a:sym typeface="+mn-lt"/>
              </a:rPr>
              <a:t>哲学层面的思考</a:t>
            </a:r>
            <a:endParaRPr lang="en-US" altLang="zh-CN" sz="2400" b="1" dirty="0">
              <a:solidFill>
                <a:srgbClr val="06080A"/>
              </a:solidFill>
              <a:latin typeface="仿宋" panose="02010609060101010101" pitchFamily="49" charset="-122"/>
              <a:ea typeface="仿宋" panose="02010609060101010101" pitchFamily="49" charset="-122"/>
              <a:cs typeface="+mn-ea"/>
              <a:sym typeface="+mn-lt"/>
            </a:endParaRPr>
          </a:p>
        </p:txBody>
      </p:sp>
      <p:pic>
        <p:nvPicPr>
          <p:cNvPr id="3" name="图片 2">
            <a:extLst>
              <a:ext uri="{FF2B5EF4-FFF2-40B4-BE49-F238E27FC236}">
                <a16:creationId xmlns:a16="http://schemas.microsoft.com/office/drawing/2014/main" id="{F3516B4F-CAAB-904A-809D-C4FC5C3BD837}"/>
              </a:ext>
            </a:extLst>
          </p:cNvPr>
          <p:cNvPicPr>
            <a:picLocks noChangeAspect="1"/>
          </p:cNvPicPr>
          <p:nvPr/>
        </p:nvPicPr>
        <p:blipFill>
          <a:blip r:embed="rId2"/>
          <a:stretch>
            <a:fillRect/>
          </a:stretch>
        </p:blipFill>
        <p:spPr>
          <a:xfrm>
            <a:off x="360386" y="372516"/>
            <a:ext cx="1228185" cy="877276"/>
          </a:xfrm>
          <a:prstGeom prst="rect">
            <a:avLst/>
          </a:prstGeom>
        </p:spPr>
      </p:pic>
    </p:spTree>
    <p:extLst>
      <p:ext uri="{BB962C8B-B14F-4D97-AF65-F5344CB8AC3E}">
        <p14:creationId xmlns:p14="http://schemas.microsoft.com/office/powerpoint/2010/main" val="1287638645"/>
      </p:ext>
    </p:extLst>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588572" y="372516"/>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AI</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人工智能不能干什么</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pic>
        <p:nvPicPr>
          <p:cNvPr id="3" name="图片 2">
            <a:extLst>
              <a:ext uri="{FF2B5EF4-FFF2-40B4-BE49-F238E27FC236}">
                <a16:creationId xmlns:a16="http://schemas.microsoft.com/office/drawing/2014/main" id="{F3516B4F-CAAB-904A-809D-C4FC5C3BD837}"/>
              </a:ext>
            </a:extLst>
          </p:cNvPr>
          <p:cNvPicPr>
            <a:picLocks noChangeAspect="1"/>
          </p:cNvPicPr>
          <p:nvPr/>
        </p:nvPicPr>
        <p:blipFill>
          <a:blip r:embed="rId2"/>
          <a:stretch>
            <a:fillRect/>
          </a:stretch>
        </p:blipFill>
        <p:spPr>
          <a:xfrm>
            <a:off x="360386" y="372516"/>
            <a:ext cx="1228185" cy="877276"/>
          </a:xfrm>
          <a:prstGeom prst="rect">
            <a:avLst/>
          </a:prstGeom>
        </p:spPr>
      </p:pic>
      <p:sp>
        <p:nvSpPr>
          <p:cNvPr id="5" name="TextBox 50">
            <a:extLst>
              <a:ext uri="{FF2B5EF4-FFF2-40B4-BE49-F238E27FC236}">
                <a16:creationId xmlns:a16="http://schemas.microsoft.com/office/drawing/2014/main" id="{10F60BCD-B5E2-1E40-A124-F11B36ED2527}"/>
              </a:ext>
            </a:extLst>
          </p:cNvPr>
          <p:cNvSpPr txBox="1"/>
          <p:nvPr/>
        </p:nvSpPr>
        <p:spPr>
          <a:xfrm>
            <a:off x="553230" y="1371069"/>
            <a:ext cx="11487142" cy="5324535"/>
          </a:xfrm>
          <a:prstGeom prst="rect">
            <a:avLst/>
          </a:prstGeom>
          <a:noFill/>
        </p:spPr>
        <p:txBody>
          <a:bodyPr wrap="square" rtlCol="0">
            <a:spAutoFit/>
          </a:bodyPr>
          <a:lstStyle/>
          <a:p>
            <a:pPr marL="342900" indent="-342900">
              <a:buFont typeface="Wingdings" pitchFamily="2" charset="2"/>
              <a:buChar char="Ø"/>
            </a:pPr>
            <a:r>
              <a:rPr lang="zh-Hans" altLang="en-US" sz="2000" b="1" dirty="0">
                <a:solidFill>
                  <a:srgbClr val="06080A"/>
                </a:solidFill>
                <a:latin typeface="仿宋" panose="02010609060101010101" pitchFamily="49" charset="-122"/>
                <a:ea typeface="仿宋" panose="02010609060101010101" pitchFamily="49" charset="-122"/>
                <a:cs typeface="+mn-ea"/>
                <a:sym typeface="+mn-lt"/>
              </a:rPr>
              <a:t>计算机视觉</a:t>
            </a:r>
            <a:endParaRPr lang="en-US" altLang="zh-Hans" sz="2000" b="1" dirty="0">
              <a:solidFill>
                <a:srgbClr val="06080A"/>
              </a:solidFill>
              <a:latin typeface="仿宋" panose="02010609060101010101" pitchFamily="49" charset="-122"/>
              <a:ea typeface="仿宋" panose="02010609060101010101" pitchFamily="49" charset="-122"/>
              <a:cs typeface="+mn-ea"/>
              <a:sym typeface="+mn-lt"/>
            </a:endParaRPr>
          </a:p>
          <a:p>
            <a:r>
              <a:rPr lang="en-US" altLang="zh-Hans" sz="2000" b="1" dirty="0">
                <a:solidFill>
                  <a:srgbClr val="0070C0"/>
                </a:solidFill>
                <a:latin typeface="仿宋" panose="02010609060101010101" pitchFamily="49" charset="-122"/>
                <a:ea typeface="仿宋" panose="02010609060101010101" pitchFamily="49" charset="-122"/>
                <a:cs typeface="+mn-ea"/>
                <a:sym typeface="+mn-lt"/>
              </a:rPr>
              <a:t>--</a:t>
            </a:r>
            <a:r>
              <a:rPr lang="zh-Hans" altLang="en-US" sz="2000" b="1" dirty="0">
                <a:solidFill>
                  <a:srgbClr val="0070C0"/>
                </a:solidFill>
                <a:latin typeface="仿宋" panose="02010609060101010101" pitchFamily="49" charset="-122"/>
                <a:ea typeface="仿宋" panose="02010609060101010101" pitchFamily="49" charset="-122"/>
                <a:cs typeface="+mn-ea"/>
                <a:sym typeface="+mn-lt"/>
              </a:rPr>
              <a:t>在简单背景的视觉场景里标注出物体</a:t>
            </a:r>
            <a:endParaRPr lang="en-US" altLang="zh-Hans" sz="2000" b="1" dirty="0">
              <a:solidFill>
                <a:srgbClr val="0070C0"/>
              </a:solidFill>
              <a:latin typeface="仿宋" panose="02010609060101010101" pitchFamily="49" charset="-122"/>
              <a:ea typeface="仿宋" panose="02010609060101010101" pitchFamily="49" charset="-122"/>
              <a:cs typeface="+mn-ea"/>
              <a:sym typeface="+mn-lt"/>
            </a:endParaRPr>
          </a:p>
          <a:p>
            <a:r>
              <a:rPr lang="en-US" altLang="zh-Hans" sz="2000" b="1" dirty="0">
                <a:solidFill>
                  <a:srgbClr val="FF0000"/>
                </a:solidFill>
                <a:latin typeface="仿宋" panose="02010609060101010101" pitchFamily="49" charset="-122"/>
                <a:ea typeface="仿宋" panose="02010609060101010101" pitchFamily="49" charset="-122"/>
                <a:cs typeface="+mn-ea"/>
                <a:sym typeface="+mn-lt"/>
              </a:rPr>
              <a:t>--</a:t>
            </a:r>
            <a:r>
              <a:rPr lang="zh-Hans" altLang="en-US" sz="2000" b="1" dirty="0">
                <a:solidFill>
                  <a:srgbClr val="FF0000"/>
                </a:solidFill>
                <a:latin typeface="仿宋" panose="02010609060101010101" pitchFamily="49" charset="-122"/>
                <a:ea typeface="仿宋" panose="02010609060101010101" pitchFamily="49" charset="-122"/>
                <a:cs typeface="+mn-ea"/>
                <a:sym typeface="+mn-lt"/>
              </a:rPr>
              <a:t>常识性的理解视觉场景</a:t>
            </a:r>
            <a:endParaRPr lang="en-US" altLang="zh-Hans" sz="2000" b="1" dirty="0">
              <a:solidFill>
                <a:srgbClr val="FF0000"/>
              </a:solidFill>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zh-Hans" altLang="en-US" sz="2000" b="1" dirty="0">
                <a:solidFill>
                  <a:srgbClr val="06080A"/>
                </a:solidFill>
                <a:latin typeface="仿宋" panose="02010609060101010101" pitchFamily="49" charset="-122"/>
                <a:ea typeface="仿宋" panose="02010609060101010101" pitchFamily="49" charset="-122"/>
                <a:cs typeface="+mn-ea"/>
                <a:sym typeface="+mn-lt"/>
              </a:rPr>
              <a:t>语音识别</a:t>
            </a:r>
            <a:endParaRPr lang="en-US" altLang="zh-Hans" sz="2000" b="1" dirty="0">
              <a:solidFill>
                <a:srgbClr val="06080A"/>
              </a:solidFill>
              <a:latin typeface="仿宋" panose="02010609060101010101" pitchFamily="49" charset="-122"/>
              <a:ea typeface="仿宋" panose="02010609060101010101" pitchFamily="49" charset="-122"/>
              <a:cs typeface="+mn-ea"/>
              <a:sym typeface="+mn-lt"/>
            </a:endParaRPr>
          </a:p>
          <a:p>
            <a:r>
              <a:rPr lang="en-US" altLang="zh-Hans" sz="2000" b="1" dirty="0">
                <a:solidFill>
                  <a:srgbClr val="0070C0"/>
                </a:solidFill>
                <a:latin typeface="仿宋" panose="02010609060101010101" pitchFamily="49" charset="-122"/>
                <a:ea typeface="仿宋" panose="02010609060101010101" pitchFamily="49" charset="-122"/>
                <a:cs typeface="+mn-ea"/>
                <a:sym typeface="+mn-lt"/>
              </a:rPr>
              <a:t>--</a:t>
            </a:r>
            <a:r>
              <a:rPr lang="zh-Hans" altLang="en-US" sz="2000" b="1" dirty="0">
                <a:solidFill>
                  <a:srgbClr val="0070C0"/>
                </a:solidFill>
                <a:latin typeface="仿宋" panose="02010609060101010101" pitchFamily="49" charset="-122"/>
                <a:ea typeface="仿宋" panose="02010609060101010101" pitchFamily="49" charset="-122"/>
                <a:cs typeface="+mn-ea"/>
                <a:sym typeface="+mn-lt"/>
              </a:rPr>
              <a:t>针对多种语言的语言到文字的转换</a:t>
            </a:r>
            <a:endParaRPr lang="en-US" altLang="zh-Hans" sz="2000" b="1" dirty="0">
              <a:solidFill>
                <a:srgbClr val="0070C0"/>
              </a:solidFill>
              <a:latin typeface="仿宋" panose="02010609060101010101" pitchFamily="49" charset="-122"/>
              <a:ea typeface="仿宋" panose="02010609060101010101" pitchFamily="49" charset="-122"/>
              <a:cs typeface="+mn-ea"/>
              <a:sym typeface="+mn-lt"/>
            </a:endParaRPr>
          </a:p>
          <a:p>
            <a:r>
              <a:rPr lang="en-US" altLang="zh-Hans" sz="2000" b="1" dirty="0">
                <a:solidFill>
                  <a:srgbClr val="FF0000"/>
                </a:solidFill>
                <a:latin typeface="仿宋" panose="02010609060101010101" pitchFamily="49" charset="-122"/>
                <a:ea typeface="仿宋" panose="02010609060101010101" pitchFamily="49" charset="-122"/>
                <a:cs typeface="+mn-ea"/>
                <a:sym typeface="+mn-lt"/>
              </a:rPr>
              <a:t>--</a:t>
            </a:r>
            <a:r>
              <a:rPr lang="zh-Hans" altLang="en-US" sz="2000" b="1" dirty="0">
                <a:solidFill>
                  <a:srgbClr val="FF0000"/>
                </a:solidFill>
                <a:latin typeface="仿宋" panose="02010609060101010101" pitchFamily="49" charset="-122"/>
                <a:ea typeface="仿宋" panose="02010609060101010101" pitchFamily="49" charset="-122"/>
                <a:cs typeface="+mn-ea"/>
                <a:sym typeface="+mn-lt"/>
              </a:rPr>
              <a:t>常识性的理解听觉场景</a:t>
            </a:r>
            <a:endParaRPr lang="en-US" altLang="zh-Hans" sz="2000" b="1" dirty="0">
              <a:solidFill>
                <a:srgbClr val="FF0000"/>
              </a:solidFill>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zh-Hans" altLang="en-US" sz="2000" b="1" dirty="0">
                <a:solidFill>
                  <a:srgbClr val="06080A"/>
                </a:solidFill>
                <a:latin typeface="仿宋" panose="02010609060101010101" pitchFamily="49" charset="-122"/>
                <a:ea typeface="仿宋" panose="02010609060101010101" pitchFamily="49" charset="-122"/>
                <a:cs typeface="+mn-ea"/>
                <a:sym typeface="+mn-lt"/>
              </a:rPr>
              <a:t>自然语言处理</a:t>
            </a:r>
            <a:endParaRPr lang="en-US" altLang="zh-Hans" sz="2000" b="1" dirty="0">
              <a:solidFill>
                <a:srgbClr val="06080A"/>
              </a:solidFill>
              <a:latin typeface="仿宋" panose="02010609060101010101" pitchFamily="49" charset="-122"/>
              <a:ea typeface="仿宋" panose="02010609060101010101" pitchFamily="49" charset="-122"/>
              <a:cs typeface="+mn-ea"/>
              <a:sym typeface="+mn-lt"/>
            </a:endParaRPr>
          </a:p>
          <a:p>
            <a:r>
              <a:rPr lang="en-US" altLang="zh-Hans" sz="2000" b="1" dirty="0">
                <a:solidFill>
                  <a:srgbClr val="0070C0"/>
                </a:solidFill>
                <a:latin typeface="仿宋" panose="02010609060101010101" pitchFamily="49" charset="-122"/>
                <a:ea typeface="仿宋" panose="02010609060101010101" pitchFamily="49" charset="-122"/>
                <a:cs typeface="+mn-ea"/>
                <a:sym typeface="+mn-lt"/>
              </a:rPr>
              <a:t>--</a:t>
            </a:r>
            <a:r>
              <a:rPr lang="zh-Hans" altLang="en-US" sz="2000" b="1" dirty="0">
                <a:solidFill>
                  <a:srgbClr val="0070C0"/>
                </a:solidFill>
                <a:latin typeface="仿宋" panose="02010609060101010101" pitchFamily="49" charset="-122"/>
                <a:ea typeface="仿宋" panose="02010609060101010101" pitchFamily="49" charset="-122"/>
                <a:cs typeface="+mn-ea"/>
                <a:sym typeface="+mn-lt"/>
              </a:rPr>
              <a:t>简单的翻译，“粗浅的”回答问题</a:t>
            </a:r>
            <a:endParaRPr lang="en-US" altLang="zh-Hans" sz="2000" b="1" dirty="0">
              <a:solidFill>
                <a:srgbClr val="0070C0"/>
              </a:solidFill>
              <a:latin typeface="仿宋" panose="02010609060101010101" pitchFamily="49" charset="-122"/>
              <a:ea typeface="仿宋" panose="02010609060101010101" pitchFamily="49" charset="-122"/>
              <a:cs typeface="+mn-ea"/>
              <a:sym typeface="+mn-lt"/>
            </a:endParaRPr>
          </a:p>
          <a:p>
            <a:r>
              <a:rPr lang="en-US" altLang="zh-Hans" sz="2000" b="1" dirty="0">
                <a:solidFill>
                  <a:srgbClr val="FF0000"/>
                </a:solidFill>
                <a:latin typeface="仿宋" panose="02010609060101010101" pitchFamily="49" charset="-122"/>
                <a:ea typeface="仿宋" panose="02010609060101010101" pitchFamily="49" charset="-122"/>
                <a:cs typeface="+mn-ea"/>
                <a:sym typeface="+mn-lt"/>
              </a:rPr>
              <a:t>--</a:t>
            </a:r>
            <a:r>
              <a:rPr lang="zh-Hans" altLang="en-US" sz="2000" b="1" dirty="0">
                <a:solidFill>
                  <a:srgbClr val="FF0000"/>
                </a:solidFill>
                <a:latin typeface="仿宋" panose="02010609060101010101" pitchFamily="49" charset="-122"/>
                <a:ea typeface="仿宋" panose="02010609060101010101" pitchFamily="49" charset="-122"/>
                <a:cs typeface="+mn-ea"/>
                <a:sym typeface="+mn-lt"/>
              </a:rPr>
              <a:t>语义理解，对话，“深入的”质问</a:t>
            </a:r>
            <a:endParaRPr lang="en-US" altLang="zh-Hans" sz="2000" b="1" dirty="0">
              <a:solidFill>
                <a:srgbClr val="FF0000"/>
              </a:solidFill>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zh-Hans" altLang="en-US" sz="2000" b="1" dirty="0">
                <a:solidFill>
                  <a:srgbClr val="06080A"/>
                </a:solidFill>
                <a:latin typeface="仿宋" panose="02010609060101010101" pitchFamily="49" charset="-122"/>
                <a:ea typeface="仿宋" panose="02010609060101010101" pitchFamily="49" charset="-122"/>
                <a:cs typeface="+mn-ea"/>
                <a:sym typeface="+mn-lt"/>
              </a:rPr>
              <a:t>机器人</a:t>
            </a:r>
            <a:endParaRPr lang="en-US" altLang="zh-Hans" sz="2000" b="1" dirty="0">
              <a:solidFill>
                <a:srgbClr val="06080A"/>
              </a:solidFill>
              <a:latin typeface="仿宋" panose="02010609060101010101" pitchFamily="49" charset="-122"/>
              <a:ea typeface="仿宋" panose="02010609060101010101" pitchFamily="49" charset="-122"/>
              <a:cs typeface="+mn-ea"/>
              <a:sym typeface="+mn-lt"/>
            </a:endParaRPr>
          </a:p>
          <a:p>
            <a:r>
              <a:rPr lang="en-US" altLang="zh-Hans" sz="2000" b="1" dirty="0">
                <a:solidFill>
                  <a:srgbClr val="0070C0"/>
                </a:solidFill>
                <a:latin typeface="仿宋" panose="02010609060101010101" pitchFamily="49" charset="-122"/>
                <a:ea typeface="仿宋" panose="02010609060101010101" pitchFamily="49" charset="-122"/>
                <a:cs typeface="+mn-ea"/>
                <a:sym typeface="+mn-lt"/>
              </a:rPr>
              <a:t>--</a:t>
            </a:r>
            <a:r>
              <a:rPr lang="zh-Hans" altLang="en-US" sz="2000" b="1" dirty="0">
                <a:solidFill>
                  <a:srgbClr val="0070C0"/>
                </a:solidFill>
                <a:latin typeface="仿宋" panose="02010609060101010101" pitchFamily="49" charset="-122"/>
                <a:ea typeface="仿宋" panose="02010609060101010101" pitchFamily="49" charset="-122"/>
                <a:cs typeface="+mn-ea"/>
                <a:sym typeface="+mn-lt"/>
              </a:rPr>
              <a:t>工业编程的机器人</a:t>
            </a:r>
            <a:endParaRPr lang="en-US" altLang="zh-Hans" sz="2000" b="1" dirty="0">
              <a:solidFill>
                <a:srgbClr val="0070C0"/>
              </a:solidFill>
              <a:latin typeface="仿宋" panose="02010609060101010101" pitchFamily="49" charset="-122"/>
              <a:ea typeface="仿宋" panose="02010609060101010101" pitchFamily="49" charset="-122"/>
              <a:cs typeface="+mn-ea"/>
              <a:sym typeface="+mn-lt"/>
            </a:endParaRPr>
          </a:p>
          <a:p>
            <a:r>
              <a:rPr lang="en-US" altLang="zh-Hans" sz="2000" b="1" dirty="0">
                <a:solidFill>
                  <a:srgbClr val="FF0000"/>
                </a:solidFill>
                <a:latin typeface="仿宋" panose="02010609060101010101" pitchFamily="49" charset="-122"/>
                <a:ea typeface="仿宋" panose="02010609060101010101" pitchFamily="49" charset="-122"/>
                <a:cs typeface="+mn-ea"/>
                <a:sym typeface="+mn-lt"/>
              </a:rPr>
              <a:t>--</a:t>
            </a:r>
            <a:r>
              <a:rPr lang="zh-Hans" altLang="en-US" sz="2000" b="1" dirty="0">
                <a:solidFill>
                  <a:srgbClr val="FF0000"/>
                </a:solidFill>
                <a:latin typeface="仿宋" panose="02010609060101010101" pitchFamily="49" charset="-122"/>
                <a:ea typeface="仿宋" panose="02010609060101010101" pitchFamily="49" charset="-122"/>
                <a:cs typeface="+mn-ea"/>
                <a:sym typeface="+mn-lt"/>
              </a:rPr>
              <a:t>能与人交互并自主运行的机器人</a:t>
            </a:r>
            <a:endParaRPr lang="en-US" altLang="zh-Hans" sz="2000" b="1" dirty="0">
              <a:solidFill>
                <a:srgbClr val="FF0000"/>
              </a:solidFill>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zh-Hans" altLang="en-US" sz="2000" b="1" dirty="0">
                <a:solidFill>
                  <a:srgbClr val="06080A"/>
                </a:solidFill>
                <a:latin typeface="仿宋" panose="02010609060101010101" pitchFamily="49" charset="-122"/>
                <a:ea typeface="仿宋" panose="02010609060101010101" pitchFamily="49" charset="-122"/>
                <a:cs typeface="+mn-ea"/>
                <a:sym typeface="+mn-lt"/>
              </a:rPr>
              <a:t>其他</a:t>
            </a:r>
            <a:endParaRPr lang="en-US" altLang="zh-Hans" sz="2000" b="1" dirty="0">
              <a:solidFill>
                <a:srgbClr val="06080A"/>
              </a:solidFill>
              <a:latin typeface="仿宋" panose="02010609060101010101" pitchFamily="49" charset="-122"/>
              <a:ea typeface="仿宋" panose="02010609060101010101" pitchFamily="49" charset="-122"/>
              <a:cs typeface="+mn-ea"/>
              <a:sym typeface="+mn-lt"/>
            </a:endParaRPr>
          </a:p>
          <a:p>
            <a:r>
              <a:rPr lang="en-US" altLang="zh-Hans" sz="2000" b="1" dirty="0">
                <a:solidFill>
                  <a:srgbClr val="FF0000"/>
                </a:solidFill>
                <a:latin typeface="仿宋" panose="02010609060101010101" pitchFamily="49" charset="-122"/>
                <a:ea typeface="仿宋" panose="02010609060101010101" pitchFamily="49" charset="-122"/>
                <a:cs typeface="+mn-ea"/>
                <a:sym typeface="+mn-lt"/>
              </a:rPr>
              <a:t>--</a:t>
            </a:r>
            <a:r>
              <a:rPr lang="zh-Hans" altLang="en-US" sz="2000" b="1" dirty="0">
                <a:solidFill>
                  <a:srgbClr val="FF0000"/>
                </a:solidFill>
                <a:latin typeface="仿宋" panose="02010609060101010101" pitchFamily="49" charset="-122"/>
                <a:ea typeface="仿宋" panose="02010609060101010101" pitchFamily="49" charset="-122"/>
                <a:cs typeface="+mn-ea"/>
                <a:sym typeface="+mn-lt"/>
              </a:rPr>
              <a:t>训练的模型只能解决单一问题，一旦发生改变，要重新训练</a:t>
            </a:r>
            <a:endParaRPr lang="en-US" altLang="zh-Hans" sz="2000" b="1" dirty="0">
              <a:solidFill>
                <a:srgbClr val="FF0000"/>
              </a:solidFill>
              <a:latin typeface="仿宋" panose="02010609060101010101" pitchFamily="49" charset="-122"/>
              <a:ea typeface="仿宋" panose="02010609060101010101" pitchFamily="49" charset="-122"/>
              <a:cs typeface="+mn-ea"/>
              <a:sym typeface="+mn-lt"/>
            </a:endParaRPr>
          </a:p>
          <a:p>
            <a:r>
              <a:rPr lang="en-US" altLang="zh-Hans" sz="2000" b="1" dirty="0">
                <a:solidFill>
                  <a:srgbClr val="FF0000"/>
                </a:solidFill>
                <a:latin typeface="仿宋" panose="02010609060101010101" pitchFamily="49" charset="-122"/>
                <a:ea typeface="仿宋" panose="02010609060101010101" pitchFamily="49" charset="-122"/>
                <a:cs typeface="+mn-ea"/>
                <a:sym typeface="+mn-lt"/>
              </a:rPr>
              <a:t>--</a:t>
            </a:r>
            <a:r>
              <a:rPr lang="zh-Hans" altLang="en-US" sz="2000" b="1" dirty="0">
                <a:solidFill>
                  <a:srgbClr val="FF0000"/>
                </a:solidFill>
                <a:latin typeface="仿宋" panose="02010609060101010101" pitchFamily="49" charset="-122"/>
                <a:ea typeface="仿宋" panose="02010609060101010101" pitchFamily="49" charset="-122"/>
                <a:cs typeface="+mn-ea"/>
                <a:sym typeface="+mn-lt"/>
              </a:rPr>
              <a:t>新业务没有数据，就无法使用模型</a:t>
            </a:r>
            <a:endParaRPr lang="en-US" altLang="zh-Hans" sz="2000" b="1" dirty="0">
              <a:solidFill>
                <a:srgbClr val="FF0000"/>
              </a:solidFill>
              <a:latin typeface="仿宋" panose="02010609060101010101" pitchFamily="49" charset="-122"/>
              <a:ea typeface="仿宋" panose="02010609060101010101" pitchFamily="49" charset="-122"/>
              <a:cs typeface="+mn-ea"/>
              <a:sym typeface="+mn-lt"/>
            </a:endParaRPr>
          </a:p>
          <a:p>
            <a:r>
              <a:rPr lang="en-US" altLang="zh-Hans" sz="2000" b="1" dirty="0">
                <a:solidFill>
                  <a:srgbClr val="FF0000"/>
                </a:solidFill>
                <a:latin typeface="仿宋" panose="02010609060101010101" pitchFamily="49" charset="-122"/>
                <a:ea typeface="仿宋" panose="02010609060101010101" pitchFamily="49" charset="-122"/>
                <a:cs typeface="+mn-ea"/>
                <a:sym typeface="+mn-lt"/>
              </a:rPr>
              <a:t>--</a:t>
            </a:r>
            <a:r>
              <a:rPr lang="zh-Hans" altLang="en-US" sz="2000" b="1" dirty="0">
                <a:solidFill>
                  <a:srgbClr val="FF0000"/>
                </a:solidFill>
                <a:latin typeface="仿宋" panose="02010609060101010101" pitchFamily="49" charset="-122"/>
                <a:ea typeface="仿宋" panose="02010609060101010101" pitchFamily="49" charset="-122"/>
                <a:cs typeface="+mn-ea"/>
                <a:sym typeface="+mn-lt"/>
              </a:rPr>
              <a:t>没有高质量的标注数据，很难出好结果</a:t>
            </a:r>
            <a:endParaRPr lang="en-US" altLang="zh-Hans" sz="2000" b="1" dirty="0">
              <a:solidFill>
                <a:srgbClr val="FF0000"/>
              </a:solidFill>
              <a:latin typeface="仿宋" panose="02010609060101010101" pitchFamily="49" charset="-122"/>
              <a:ea typeface="仿宋" panose="02010609060101010101" pitchFamily="49" charset="-122"/>
              <a:cs typeface="+mn-ea"/>
              <a:sym typeface="+mn-lt"/>
            </a:endParaRPr>
          </a:p>
          <a:p>
            <a:r>
              <a:rPr lang="en-US" altLang="zh-Hans" sz="2000" b="1" dirty="0">
                <a:solidFill>
                  <a:srgbClr val="FF0000"/>
                </a:solidFill>
                <a:latin typeface="仿宋" panose="02010609060101010101" pitchFamily="49" charset="-122"/>
                <a:ea typeface="仿宋" panose="02010609060101010101" pitchFamily="49" charset="-122"/>
                <a:cs typeface="+mn-ea"/>
                <a:sym typeface="+mn-lt"/>
              </a:rPr>
              <a:t>--</a:t>
            </a:r>
            <a:r>
              <a:rPr lang="zh-Hans" altLang="en-US" sz="2000" b="1" dirty="0">
                <a:solidFill>
                  <a:srgbClr val="FF0000"/>
                </a:solidFill>
                <a:latin typeface="仿宋" panose="02010609060101010101" pitchFamily="49" charset="-122"/>
                <a:ea typeface="仿宋" panose="02010609060101010101" pitchFamily="49" charset="-122"/>
                <a:cs typeface="+mn-ea"/>
                <a:sym typeface="+mn-lt"/>
              </a:rPr>
              <a:t>模型调试困难，偶尔犯傻</a:t>
            </a:r>
            <a:endParaRPr lang="en-US" altLang="zh-CN" sz="2000" b="1" dirty="0">
              <a:solidFill>
                <a:srgbClr val="06080A"/>
              </a:solidFill>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3874685111"/>
      </p:ext>
    </p:extLst>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588572" y="372516"/>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AI</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人工智能的未来是什么</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pic>
        <p:nvPicPr>
          <p:cNvPr id="3" name="图片 2">
            <a:extLst>
              <a:ext uri="{FF2B5EF4-FFF2-40B4-BE49-F238E27FC236}">
                <a16:creationId xmlns:a16="http://schemas.microsoft.com/office/drawing/2014/main" id="{F3516B4F-CAAB-904A-809D-C4FC5C3BD837}"/>
              </a:ext>
            </a:extLst>
          </p:cNvPr>
          <p:cNvPicPr>
            <a:picLocks noChangeAspect="1"/>
          </p:cNvPicPr>
          <p:nvPr/>
        </p:nvPicPr>
        <p:blipFill>
          <a:blip r:embed="rId2"/>
          <a:stretch>
            <a:fillRect/>
          </a:stretch>
        </p:blipFill>
        <p:spPr>
          <a:xfrm>
            <a:off x="360386" y="372516"/>
            <a:ext cx="1228185" cy="877276"/>
          </a:xfrm>
          <a:prstGeom prst="rect">
            <a:avLst/>
          </a:prstGeom>
        </p:spPr>
      </p:pic>
      <p:pic>
        <p:nvPicPr>
          <p:cNvPr id="5" name="图片 4">
            <a:extLst>
              <a:ext uri="{FF2B5EF4-FFF2-40B4-BE49-F238E27FC236}">
                <a16:creationId xmlns:a16="http://schemas.microsoft.com/office/drawing/2014/main" id="{8C942406-3F1D-6D4C-AC74-E82BDB683C09}"/>
              </a:ext>
            </a:extLst>
          </p:cNvPr>
          <p:cNvPicPr>
            <a:picLocks noChangeAspect="1"/>
          </p:cNvPicPr>
          <p:nvPr/>
        </p:nvPicPr>
        <p:blipFill>
          <a:blip r:embed="rId3"/>
          <a:stretch>
            <a:fillRect/>
          </a:stretch>
        </p:blipFill>
        <p:spPr>
          <a:xfrm>
            <a:off x="2428090" y="1599856"/>
            <a:ext cx="6390207" cy="4238236"/>
          </a:xfrm>
          <a:prstGeom prst="rect">
            <a:avLst/>
          </a:prstGeom>
        </p:spPr>
      </p:pic>
    </p:spTree>
    <p:extLst>
      <p:ext uri="{BB962C8B-B14F-4D97-AF65-F5344CB8AC3E}">
        <p14:creationId xmlns:p14="http://schemas.microsoft.com/office/powerpoint/2010/main" val="985235001"/>
      </p:ext>
    </p:extLst>
  </p:cSld>
  <p:clrMapOvr>
    <a:masterClrMapping/>
  </p:clrMapOvr>
  <p:transition spd="slow">
    <p:wip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588572" y="372516"/>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AI</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哲学层面的思考</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pic>
        <p:nvPicPr>
          <p:cNvPr id="3" name="图片 2">
            <a:extLst>
              <a:ext uri="{FF2B5EF4-FFF2-40B4-BE49-F238E27FC236}">
                <a16:creationId xmlns:a16="http://schemas.microsoft.com/office/drawing/2014/main" id="{F3516B4F-CAAB-904A-809D-C4FC5C3BD837}"/>
              </a:ext>
            </a:extLst>
          </p:cNvPr>
          <p:cNvPicPr>
            <a:picLocks noChangeAspect="1"/>
          </p:cNvPicPr>
          <p:nvPr/>
        </p:nvPicPr>
        <p:blipFill>
          <a:blip r:embed="rId2"/>
          <a:stretch>
            <a:fillRect/>
          </a:stretch>
        </p:blipFill>
        <p:spPr>
          <a:xfrm>
            <a:off x="360386" y="372516"/>
            <a:ext cx="1228185" cy="877276"/>
          </a:xfrm>
          <a:prstGeom prst="rect">
            <a:avLst/>
          </a:prstGeom>
        </p:spPr>
      </p:pic>
      <p:pic>
        <p:nvPicPr>
          <p:cNvPr id="5" name="图片 4">
            <a:extLst>
              <a:ext uri="{FF2B5EF4-FFF2-40B4-BE49-F238E27FC236}">
                <a16:creationId xmlns:a16="http://schemas.microsoft.com/office/drawing/2014/main" id="{CC213A80-2640-714B-A0CA-E628C9A10B3F}"/>
              </a:ext>
            </a:extLst>
          </p:cNvPr>
          <p:cNvPicPr>
            <a:picLocks noChangeAspect="1"/>
          </p:cNvPicPr>
          <p:nvPr/>
        </p:nvPicPr>
        <p:blipFill>
          <a:blip r:embed="rId3"/>
          <a:stretch>
            <a:fillRect/>
          </a:stretch>
        </p:blipFill>
        <p:spPr>
          <a:xfrm>
            <a:off x="2209571" y="1476319"/>
            <a:ext cx="6612998" cy="4408665"/>
          </a:xfrm>
          <a:prstGeom prst="rect">
            <a:avLst/>
          </a:prstGeom>
        </p:spPr>
      </p:pic>
    </p:spTree>
    <p:extLst>
      <p:ext uri="{BB962C8B-B14F-4D97-AF65-F5344CB8AC3E}">
        <p14:creationId xmlns:p14="http://schemas.microsoft.com/office/powerpoint/2010/main" val="1194141247"/>
      </p:ext>
    </p:extLst>
  </p:cSld>
  <p:clrMapOvr>
    <a:masterClrMapping/>
  </p:clrMapOvr>
  <p:transition spd="slow">
    <p:wip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zh-CN" altLang="en-US" sz="2800" b="1" dirty="0">
                <a:solidFill>
                  <a:srgbClr val="7030A0"/>
                </a:solidFill>
                <a:latin typeface="仿宋" panose="02010609060101010101" pitchFamily="49" charset="-122"/>
                <a:ea typeface="仿宋" panose="02010609060101010101" pitchFamily="49" charset="-122"/>
                <a:cs typeface="+mn-ea"/>
                <a:sym typeface="+mn-lt"/>
              </a:rPr>
              <a:t>推荐书籍</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6513738C-177C-3E48-B25C-4E7A9D5A3CA2}"/>
              </a:ext>
            </a:extLst>
          </p:cNvPr>
          <p:cNvPicPr>
            <a:picLocks noChangeAspect="1"/>
          </p:cNvPicPr>
          <p:nvPr/>
        </p:nvPicPr>
        <p:blipFill>
          <a:blip r:embed="rId2"/>
          <a:stretch>
            <a:fillRect/>
          </a:stretch>
        </p:blipFill>
        <p:spPr>
          <a:xfrm>
            <a:off x="360386" y="372516"/>
            <a:ext cx="1228185" cy="877276"/>
          </a:xfrm>
          <a:prstGeom prst="rect">
            <a:avLst/>
          </a:prstGeom>
        </p:spPr>
      </p:pic>
      <p:pic>
        <p:nvPicPr>
          <p:cNvPr id="8" name="图片 7">
            <a:extLst>
              <a:ext uri="{FF2B5EF4-FFF2-40B4-BE49-F238E27FC236}">
                <a16:creationId xmlns:a16="http://schemas.microsoft.com/office/drawing/2014/main" id="{D8B765CB-E23A-2E4B-B1F7-83E4774434C9}"/>
              </a:ext>
            </a:extLst>
          </p:cNvPr>
          <p:cNvPicPr>
            <a:picLocks noChangeAspect="1"/>
          </p:cNvPicPr>
          <p:nvPr/>
        </p:nvPicPr>
        <p:blipFill>
          <a:blip r:embed="rId3"/>
          <a:stretch>
            <a:fillRect/>
          </a:stretch>
        </p:blipFill>
        <p:spPr>
          <a:xfrm>
            <a:off x="360386" y="1398682"/>
            <a:ext cx="3013894" cy="4219452"/>
          </a:xfrm>
          <a:prstGeom prst="rect">
            <a:avLst/>
          </a:prstGeom>
        </p:spPr>
      </p:pic>
      <p:pic>
        <p:nvPicPr>
          <p:cNvPr id="4" name="图片 3">
            <a:extLst>
              <a:ext uri="{FF2B5EF4-FFF2-40B4-BE49-F238E27FC236}">
                <a16:creationId xmlns:a16="http://schemas.microsoft.com/office/drawing/2014/main" id="{C2E89D40-2929-E740-BA89-C33242704C90}"/>
              </a:ext>
            </a:extLst>
          </p:cNvPr>
          <p:cNvPicPr>
            <a:picLocks noChangeAspect="1"/>
          </p:cNvPicPr>
          <p:nvPr/>
        </p:nvPicPr>
        <p:blipFill>
          <a:blip r:embed="rId4"/>
          <a:stretch>
            <a:fillRect/>
          </a:stretch>
        </p:blipFill>
        <p:spPr>
          <a:xfrm>
            <a:off x="2851708" y="2612207"/>
            <a:ext cx="3210452" cy="4219452"/>
          </a:xfrm>
          <a:prstGeom prst="rect">
            <a:avLst/>
          </a:prstGeom>
        </p:spPr>
      </p:pic>
      <p:pic>
        <p:nvPicPr>
          <p:cNvPr id="5" name="图片 4">
            <a:extLst>
              <a:ext uri="{FF2B5EF4-FFF2-40B4-BE49-F238E27FC236}">
                <a16:creationId xmlns:a16="http://schemas.microsoft.com/office/drawing/2014/main" id="{8BEDA4E0-BC4A-884A-893B-2C2A9C6257F8}"/>
              </a:ext>
            </a:extLst>
          </p:cNvPr>
          <p:cNvPicPr>
            <a:picLocks noChangeAspect="1"/>
          </p:cNvPicPr>
          <p:nvPr/>
        </p:nvPicPr>
        <p:blipFill>
          <a:blip r:embed="rId5"/>
          <a:stretch>
            <a:fillRect/>
          </a:stretch>
        </p:blipFill>
        <p:spPr>
          <a:xfrm>
            <a:off x="5984195" y="153832"/>
            <a:ext cx="2901268" cy="4219452"/>
          </a:xfrm>
          <a:prstGeom prst="rect">
            <a:avLst/>
          </a:prstGeom>
        </p:spPr>
      </p:pic>
      <p:pic>
        <p:nvPicPr>
          <p:cNvPr id="6" name="图片 5">
            <a:extLst>
              <a:ext uri="{FF2B5EF4-FFF2-40B4-BE49-F238E27FC236}">
                <a16:creationId xmlns:a16="http://schemas.microsoft.com/office/drawing/2014/main" id="{03E478E2-76E0-A843-84BA-AE0167F16F50}"/>
              </a:ext>
            </a:extLst>
          </p:cNvPr>
          <p:cNvPicPr>
            <a:picLocks noChangeAspect="1"/>
          </p:cNvPicPr>
          <p:nvPr/>
        </p:nvPicPr>
        <p:blipFill>
          <a:blip r:embed="rId6"/>
          <a:stretch>
            <a:fillRect/>
          </a:stretch>
        </p:blipFill>
        <p:spPr>
          <a:xfrm>
            <a:off x="8672075" y="2404678"/>
            <a:ext cx="3302982" cy="4219452"/>
          </a:xfrm>
          <a:prstGeom prst="rect">
            <a:avLst/>
          </a:prstGeom>
        </p:spPr>
      </p:pic>
    </p:spTree>
    <p:extLst>
      <p:ext uri="{BB962C8B-B14F-4D97-AF65-F5344CB8AC3E}">
        <p14:creationId xmlns:p14="http://schemas.microsoft.com/office/powerpoint/2010/main" val="74901379"/>
      </p:ext>
    </p:extLst>
  </p:cSld>
  <p:clrMapOvr>
    <a:masterClrMapping/>
  </p:clrMapOvr>
  <p:transition spd="slow">
    <p:wip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19500" y="2286000"/>
            <a:ext cx="4953000" cy="2286000"/>
          </a:xfrm>
          <a:prstGeom prst="rect">
            <a:avLst/>
          </a:prstGeom>
        </p:spPr>
      </p:pic>
    </p:spTree>
    <p:extLst>
      <p:ext uri="{BB962C8B-B14F-4D97-AF65-F5344CB8AC3E}">
        <p14:creationId xmlns:p14="http://schemas.microsoft.com/office/powerpoint/2010/main" val="4251974051"/>
      </p:ext>
    </p:extLst>
  </p:cSld>
  <p:clrMapOvr>
    <a:masterClrMapping/>
  </p:clrMapOvr>
  <p:transition spd="slow">
    <p:wip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Freeform 104"/>
          <p:cNvSpPr>
            <a:spLocks noChangeArrowheads="1"/>
          </p:cNvSpPr>
          <p:nvPr/>
        </p:nvSpPr>
        <p:spPr bwMode="auto">
          <a:xfrm>
            <a:off x="2573819" y="2250128"/>
            <a:ext cx="297899" cy="200435"/>
          </a:xfrm>
          <a:custGeom>
            <a:avLst/>
            <a:gdLst>
              <a:gd name="T0" fmla="*/ 203 w 497"/>
              <a:gd name="T1" fmla="*/ 257 h 337"/>
              <a:gd name="T2" fmla="*/ 203 w 497"/>
              <a:gd name="T3" fmla="*/ 257 h 337"/>
              <a:gd name="T4" fmla="*/ 221 w 497"/>
              <a:gd name="T5" fmla="*/ 327 h 337"/>
              <a:gd name="T6" fmla="*/ 283 w 497"/>
              <a:gd name="T7" fmla="*/ 310 h 337"/>
              <a:gd name="T8" fmla="*/ 398 w 497"/>
              <a:gd name="T9" fmla="*/ 9 h 337"/>
              <a:gd name="T10" fmla="*/ 203 w 497"/>
              <a:gd name="T11" fmla="*/ 257 h 337"/>
              <a:gd name="T12" fmla="*/ 248 w 497"/>
              <a:gd name="T13" fmla="*/ 71 h 337"/>
              <a:gd name="T14" fmla="*/ 248 w 497"/>
              <a:gd name="T15" fmla="*/ 71 h 337"/>
              <a:gd name="T16" fmla="*/ 274 w 497"/>
              <a:gd name="T17" fmla="*/ 71 h 337"/>
              <a:gd name="T18" fmla="*/ 310 w 497"/>
              <a:gd name="T19" fmla="*/ 26 h 337"/>
              <a:gd name="T20" fmla="*/ 248 w 497"/>
              <a:gd name="T21" fmla="*/ 17 h 337"/>
              <a:gd name="T22" fmla="*/ 0 w 497"/>
              <a:gd name="T23" fmla="*/ 283 h 337"/>
              <a:gd name="T24" fmla="*/ 0 w 497"/>
              <a:gd name="T25" fmla="*/ 310 h 337"/>
              <a:gd name="T26" fmla="*/ 26 w 497"/>
              <a:gd name="T27" fmla="*/ 336 h 337"/>
              <a:gd name="T28" fmla="*/ 53 w 497"/>
              <a:gd name="T29" fmla="*/ 310 h 337"/>
              <a:gd name="T30" fmla="*/ 53 w 497"/>
              <a:gd name="T31" fmla="*/ 283 h 337"/>
              <a:gd name="T32" fmla="*/ 248 w 497"/>
              <a:gd name="T33" fmla="*/ 71 h 337"/>
              <a:gd name="T34" fmla="*/ 425 w 497"/>
              <a:gd name="T35" fmla="*/ 98 h 337"/>
              <a:gd name="T36" fmla="*/ 425 w 497"/>
              <a:gd name="T37" fmla="*/ 98 h 337"/>
              <a:gd name="T38" fmla="*/ 407 w 497"/>
              <a:gd name="T39" fmla="*/ 151 h 337"/>
              <a:gd name="T40" fmla="*/ 442 w 497"/>
              <a:gd name="T41" fmla="*/ 283 h 337"/>
              <a:gd name="T42" fmla="*/ 442 w 497"/>
              <a:gd name="T43" fmla="*/ 310 h 337"/>
              <a:gd name="T44" fmla="*/ 469 w 497"/>
              <a:gd name="T45" fmla="*/ 336 h 337"/>
              <a:gd name="T46" fmla="*/ 469 w 497"/>
              <a:gd name="T47" fmla="*/ 336 h 337"/>
              <a:gd name="T48" fmla="*/ 496 w 497"/>
              <a:gd name="T49" fmla="*/ 310 h 337"/>
              <a:gd name="T50" fmla="*/ 496 w 497"/>
              <a:gd name="T51" fmla="*/ 283 h 337"/>
              <a:gd name="T52" fmla="*/ 425 w 497"/>
              <a:gd name="T53" fmla="*/ 98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97" h="337">
                <a:moveTo>
                  <a:pt x="203" y="257"/>
                </a:moveTo>
                <a:lnTo>
                  <a:pt x="203" y="257"/>
                </a:lnTo>
                <a:cubicBezTo>
                  <a:pt x="186" y="283"/>
                  <a:pt x="194" y="310"/>
                  <a:pt x="221" y="327"/>
                </a:cubicBezTo>
                <a:cubicBezTo>
                  <a:pt x="239" y="336"/>
                  <a:pt x="266" y="336"/>
                  <a:pt x="283" y="310"/>
                </a:cubicBezTo>
                <a:cubicBezTo>
                  <a:pt x="301" y="274"/>
                  <a:pt x="407" y="9"/>
                  <a:pt x="398" y="9"/>
                </a:cubicBezTo>
                <a:cubicBezTo>
                  <a:pt x="389" y="0"/>
                  <a:pt x="221" y="230"/>
                  <a:pt x="203" y="257"/>
                </a:cubicBezTo>
                <a:close/>
                <a:moveTo>
                  <a:pt x="248" y="71"/>
                </a:moveTo>
                <a:lnTo>
                  <a:pt x="248" y="71"/>
                </a:lnTo>
                <a:cubicBezTo>
                  <a:pt x="257" y="71"/>
                  <a:pt x="266" y="71"/>
                  <a:pt x="274" y="71"/>
                </a:cubicBezTo>
                <a:cubicBezTo>
                  <a:pt x="292" y="53"/>
                  <a:pt x="301" y="44"/>
                  <a:pt x="310" y="26"/>
                </a:cubicBezTo>
                <a:cubicBezTo>
                  <a:pt x="292" y="17"/>
                  <a:pt x="274" y="17"/>
                  <a:pt x="248" y="17"/>
                </a:cubicBezTo>
                <a:cubicBezTo>
                  <a:pt x="106" y="17"/>
                  <a:pt x="0" y="133"/>
                  <a:pt x="0" y="283"/>
                </a:cubicBezTo>
                <a:cubicBezTo>
                  <a:pt x="0" y="292"/>
                  <a:pt x="0" y="301"/>
                  <a:pt x="0" y="310"/>
                </a:cubicBezTo>
                <a:cubicBezTo>
                  <a:pt x="0" y="327"/>
                  <a:pt x="17" y="336"/>
                  <a:pt x="26" y="336"/>
                </a:cubicBezTo>
                <a:cubicBezTo>
                  <a:pt x="44" y="336"/>
                  <a:pt x="53" y="319"/>
                  <a:pt x="53" y="310"/>
                </a:cubicBezTo>
                <a:cubicBezTo>
                  <a:pt x="53" y="301"/>
                  <a:pt x="53" y="292"/>
                  <a:pt x="53" y="283"/>
                </a:cubicBezTo>
                <a:cubicBezTo>
                  <a:pt x="53" y="160"/>
                  <a:pt x="132" y="71"/>
                  <a:pt x="248" y="71"/>
                </a:cubicBezTo>
                <a:close/>
                <a:moveTo>
                  <a:pt x="425" y="98"/>
                </a:moveTo>
                <a:lnTo>
                  <a:pt x="425" y="98"/>
                </a:lnTo>
                <a:cubicBezTo>
                  <a:pt x="416" y="115"/>
                  <a:pt x="416" y="133"/>
                  <a:pt x="407" y="151"/>
                </a:cubicBezTo>
                <a:cubicBezTo>
                  <a:pt x="433" y="186"/>
                  <a:pt x="442" y="239"/>
                  <a:pt x="442" y="283"/>
                </a:cubicBezTo>
                <a:cubicBezTo>
                  <a:pt x="442" y="292"/>
                  <a:pt x="442" y="301"/>
                  <a:pt x="442" y="310"/>
                </a:cubicBezTo>
                <a:cubicBezTo>
                  <a:pt x="442" y="319"/>
                  <a:pt x="451" y="336"/>
                  <a:pt x="469" y="336"/>
                </a:cubicBezTo>
                <a:lnTo>
                  <a:pt x="469" y="336"/>
                </a:lnTo>
                <a:cubicBezTo>
                  <a:pt x="478" y="336"/>
                  <a:pt x="496" y="327"/>
                  <a:pt x="496" y="310"/>
                </a:cubicBezTo>
                <a:cubicBezTo>
                  <a:pt x="496" y="301"/>
                  <a:pt x="496" y="292"/>
                  <a:pt x="496" y="283"/>
                </a:cubicBezTo>
                <a:cubicBezTo>
                  <a:pt x="496" y="213"/>
                  <a:pt x="469" y="151"/>
                  <a:pt x="425" y="98"/>
                </a:cubicBezTo>
                <a:close/>
              </a:path>
            </a:pathLst>
          </a:custGeom>
          <a:solidFill>
            <a:schemeClr val="bg1"/>
          </a:solidFill>
          <a:ln>
            <a:noFill/>
          </a:ln>
          <a:effectLst/>
        </p:spPr>
        <p:txBody>
          <a:bodyPr wrap="none" anchor="ctr"/>
          <a:lstStyle/>
          <a:p>
            <a:pPr defTabSz="914083"/>
            <a:endParaRPr lang="en-US" dirty="0">
              <a:solidFill>
                <a:srgbClr val="737572"/>
              </a:solidFill>
              <a:cs typeface="+mn-ea"/>
              <a:sym typeface="+mn-lt"/>
            </a:endParaRPr>
          </a:p>
        </p:txBody>
      </p:sp>
      <p:sp>
        <p:nvSpPr>
          <p:cNvPr id="111" name="Freeform 139"/>
          <p:cNvSpPr>
            <a:spLocks noChangeArrowheads="1"/>
          </p:cNvSpPr>
          <p:nvPr/>
        </p:nvSpPr>
        <p:spPr bwMode="auto">
          <a:xfrm>
            <a:off x="9305973" y="2281086"/>
            <a:ext cx="319671" cy="291465"/>
          </a:xfrm>
          <a:custGeom>
            <a:avLst/>
            <a:gdLst>
              <a:gd name="T0" fmla="*/ 572 w 601"/>
              <a:gd name="T1" fmla="*/ 460 h 546"/>
              <a:gd name="T2" fmla="*/ 572 w 601"/>
              <a:gd name="T3" fmla="*/ 460 h 546"/>
              <a:gd name="T4" fmla="*/ 438 w 601"/>
              <a:gd name="T5" fmla="*/ 460 h 546"/>
              <a:gd name="T6" fmla="*/ 438 w 601"/>
              <a:gd name="T7" fmla="*/ 460 h 546"/>
              <a:gd name="T8" fmla="*/ 226 w 601"/>
              <a:gd name="T9" fmla="*/ 460 h 546"/>
              <a:gd name="T10" fmla="*/ 226 w 601"/>
              <a:gd name="T11" fmla="*/ 460 h 546"/>
              <a:gd name="T12" fmla="*/ 197 w 601"/>
              <a:gd name="T13" fmla="*/ 460 h 546"/>
              <a:gd name="T14" fmla="*/ 197 w 601"/>
              <a:gd name="T15" fmla="*/ 460 h 546"/>
              <a:gd name="T16" fmla="*/ 190 w 601"/>
              <a:gd name="T17" fmla="*/ 460 h 546"/>
              <a:gd name="T18" fmla="*/ 113 w 601"/>
              <a:gd name="T19" fmla="*/ 538 h 546"/>
              <a:gd name="T20" fmla="*/ 91 w 601"/>
              <a:gd name="T21" fmla="*/ 545 h 546"/>
              <a:gd name="T22" fmla="*/ 91 w 601"/>
              <a:gd name="T23" fmla="*/ 545 h 546"/>
              <a:gd name="T24" fmla="*/ 91 w 601"/>
              <a:gd name="T25" fmla="*/ 545 h 546"/>
              <a:gd name="T26" fmla="*/ 91 w 601"/>
              <a:gd name="T27" fmla="*/ 545 h 546"/>
              <a:gd name="T28" fmla="*/ 70 w 601"/>
              <a:gd name="T29" fmla="*/ 538 h 546"/>
              <a:gd name="T30" fmla="*/ 70 w 601"/>
              <a:gd name="T31" fmla="*/ 538 h 546"/>
              <a:gd name="T32" fmla="*/ 70 w 601"/>
              <a:gd name="T33" fmla="*/ 531 h 546"/>
              <a:gd name="T34" fmla="*/ 70 w 601"/>
              <a:gd name="T35" fmla="*/ 531 h 546"/>
              <a:gd name="T36" fmla="*/ 63 w 601"/>
              <a:gd name="T37" fmla="*/ 531 h 546"/>
              <a:gd name="T38" fmla="*/ 63 w 601"/>
              <a:gd name="T39" fmla="*/ 523 h 546"/>
              <a:gd name="T40" fmla="*/ 63 w 601"/>
              <a:gd name="T41" fmla="*/ 523 h 546"/>
              <a:gd name="T42" fmla="*/ 63 w 601"/>
              <a:gd name="T43" fmla="*/ 516 h 546"/>
              <a:gd name="T44" fmla="*/ 63 w 601"/>
              <a:gd name="T45" fmla="*/ 516 h 546"/>
              <a:gd name="T46" fmla="*/ 63 w 601"/>
              <a:gd name="T47" fmla="*/ 460 h 546"/>
              <a:gd name="T48" fmla="*/ 56 w 601"/>
              <a:gd name="T49" fmla="*/ 460 h 546"/>
              <a:gd name="T50" fmla="*/ 56 w 601"/>
              <a:gd name="T51" fmla="*/ 460 h 546"/>
              <a:gd name="T52" fmla="*/ 28 w 601"/>
              <a:gd name="T53" fmla="*/ 460 h 546"/>
              <a:gd name="T54" fmla="*/ 0 w 601"/>
              <a:gd name="T55" fmla="*/ 432 h 546"/>
              <a:gd name="T56" fmla="*/ 0 w 601"/>
              <a:gd name="T57" fmla="*/ 29 h 546"/>
              <a:gd name="T58" fmla="*/ 28 w 601"/>
              <a:gd name="T59" fmla="*/ 0 h 546"/>
              <a:gd name="T60" fmla="*/ 572 w 601"/>
              <a:gd name="T61" fmla="*/ 0 h 546"/>
              <a:gd name="T62" fmla="*/ 600 w 601"/>
              <a:gd name="T63" fmla="*/ 29 h 546"/>
              <a:gd name="T64" fmla="*/ 600 w 601"/>
              <a:gd name="T65" fmla="*/ 432 h 546"/>
              <a:gd name="T66" fmla="*/ 572 w 601"/>
              <a:gd name="T67" fmla="*/ 460 h 546"/>
              <a:gd name="T68" fmla="*/ 155 w 601"/>
              <a:gd name="T69" fmla="*/ 177 h 546"/>
              <a:gd name="T70" fmla="*/ 155 w 601"/>
              <a:gd name="T71" fmla="*/ 177 h 546"/>
              <a:gd name="T72" fmla="*/ 98 w 601"/>
              <a:gd name="T73" fmla="*/ 234 h 546"/>
              <a:gd name="T74" fmla="*/ 155 w 601"/>
              <a:gd name="T75" fmla="*/ 290 h 546"/>
              <a:gd name="T76" fmla="*/ 211 w 601"/>
              <a:gd name="T77" fmla="*/ 234 h 546"/>
              <a:gd name="T78" fmla="*/ 155 w 601"/>
              <a:gd name="T79" fmla="*/ 177 h 546"/>
              <a:gd name="T80" fmla="*/ 296 w 601"/>
              <a:gd name="T81" fmla="*/ 177 h 546"/>
              <a:gd name="T82" fmla="*/ 296 w 601"/>
              <a:gd name="T83" fmla="*/ 177 h 546"/>
              <a:gd name="T84" fmla="*/ 240 w 601"/>
              <a:gd name="T85" fmla="*/ 234 h 546"/>
              <a:gd name="T86" fmla="*/ 296 w 601"/>
              <a:gd name="T87" fmla="*/ 290 h 546"/>
              <a:gd name="T88" fmla="*/ 353 w 601"/>
              <a:gd name="T89" fmla="*/ 234 h 546"/>
              <a:gd name="T90" fmla="*/ 296 w 601"/>
              <a:gd name="T91" fmla="*/ 177 h 546"/>
              <a:gd name="T92" fmla="*/ 438 w 601"/>
              <a:gd name="T93" fmla="*/ 177 h 546"/>
              <a:gd name="T94" fmla="*/ 438 w 601"/>
              <a:gd name="T95" fmla="*/ 177 h 546"/>
              <a:gd name="T96" fmla="*/ 381 w 601"/>
              <a:gd name="T97" fmla="*/ 234 h 546"/>
              <a:gd name="T98" fmla="*/ 438 w 601"/>
              <a:gd name="T99" fmla="*/ 290 h 546"/>
              <a:gd name="T100" fmla="*/ 494 w 601"/>
              <a:gd name="T101" fmla="*/ 234 h 546"/>
              <a:gd name="T102" fmla="*/ 438 w 601"/>
              <a:gd name="T103" fmla="*/ 177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01" h="546">
                <a:moveTo>
                  <a:pt x="572" y="460"/>
                </a:moveTo>
                <a:lnTo>
                  <a:pt x="572" y="460"/>
                </a:lnTo>
                <a:cubicBezTo>
                  <a:pt x="438" y="460"/>
                  <a:pt x="438" y="460"/>
                  <a:pt x="438" y="460"/>
                </a:cubicBezTo>
                <a:lnTo>
                  <a:pt x="438" y="460"/>
                </a:lnTo>
                <a:cubicBezTo>
                  <a:pt x="226" y="460"/>
                  <a:pt x="226" y="460"/>
                  <a:pt x="226" y="460"/>
                </a:cubicBezTo>
                <a:lnTo>
                  <a:pt x="226" y="460"/>
                </a:lnTo>
                <a:cubicBezTo>
                  <a:pt x="197" y="460"/>
                  <a:pt x="197" y="460"/>
                  <a:pt x="197" y="460"/>
                </a:cubicBezTo>
                <a:lnTo>
                  <a:pt x="197" y="460"/>
                </a:lnTo>
                <a:cubicBezTo>
                  <a:pt x="190" y="460"/>
                  <a:pt x="190" y="460"/>
                  <a:pt x="190" y="460"/>
                </a:cubicBezTo>
                <a:cubicBezTo>
                  <a:pt x="113" y="538"/>
                  <a:pt x="113" y="538"/>
                  <a:pt x="113" y="538"/>
                </a:cubicBezTo>
                <a:cubicBezTo>
                  <a:pt x="106" y="545"/>
                  <a:pt x="98" y="545"/>
                  <a:pt x="91" y="545"/>
                </a:cubicBezTo>
                <a:lnTo>
                  <a:pt x="91" y="545"/>
                </a:lnTo>
                <a:lnTo>
                  <a:pt x="91" y="545"/>
                </a:lnTo>
                <a:lnTo>
                  <a:pt x="91" y="545"/>
                </a:lnTo>
                <a:cubicBezTo>
                  <a:pt x="84" y="545"/>
                  <a:pt x="77" y="545"/>
                  <a:pt x="70" y="538"/>
                </a:cubicBezTo>
                <a:lnTo>
                  <a:pt x="70" y="538"/>
                </a:lnTo>
                <a:lnTo>
                  <a:pt x="70" y="531"/>
                </a:lnTo>
                <a:lnTo>
                  <a:pt x="70" y="531"/>
                </a:lnTo>
                <a:cubicBezTo>
                  <a:pt x="63" y="531"/>
                  <a:pt x="63" y="531"/>
                  <a:pt x="63" y="531"/>
                </a:cubicBezTo>
                <a:cubicBezTo>
                  <a:pt x="63" y="523"/>
                  <a:pt x="63" y="523"/>
                  <a:pt x="63" y="523"/>
                </a:cubicBezTo>
                <a:lnTo>
                  <a:pt x="63" y="523"/>
                </a:lnTo>
                <a:lnTo>
                  <a:pt x="63" y="516"/>
                </a:lnTo>
                <a:lnTo>
                  <a:pt x="63" y="516"/>
                </a:lnTo>
                <a:cubicBezTo>
                  <a:pt x="63" y="460"/>
                  <a:pt x="63" y="460"/>
                  <a:pt x="63" y="460"/>
                </a:cubicBezTo>
                <a:cubicBezTo>
                  <a:pt x="56" y="460"/>
                  <a:pt x="56" y="460"/>
                  <a:pt x="56" y="460"/>
                </a:cubicBezTo>
                <a:lnTo>
                  <a:pt x="56" y="460"/>
                </a:lnTo>
                <a:cubicBezTo>
                  <a:pt x="28" y="460"/>
                  <a:pt x="28" y="460"/>
                  <a:pt x="28" y="460"/>
                </a:cubicBezTo>
                <a:cubicBezTo>
                  <a:pt x="7" y="460"/>
                  <a:pt x="0" y="446"/>
                  <a:pt x="0" y="432"/>
                </a:cubicBezTo>
                <a:cubicBezTo>
                  <a:pt x="0" y="29"/>
                  <a:pt x="0" y="29"/>
                  <a:pt x="0" y="29"/>
                </a:cubicBezTo>
                <a:cubicBezTo>
                  <a:pt x="0" y="8"/>
                  <a:pt x="7" y="0"/>
                  <a:pt x="28" y="0"/>
                </a:cubicBezTo>
                <a:cubicBezTo>
                  <a:pt x="572" y="0"/>
                  <a:pt x="572" y="0"/>
                  <a:pt x="572" y="0"/>
                </a:cubicBezTo>
                <a:cubicBezTo>
                  <a:pt x="586" y="0"/>
                  <a:pt x="600" y="8"/>
                  <a:pt x="600" y="29"/>
                </a:cubicBezTo>
                <a:cubicBezTo>
                  <a:pt x="600" y="432"/>
                  <a:pt x="600" y="432"/>
                  <a:pt x="600" y="432"/>
                </a:cubicBezTo>
                <a:cubicBezTo>
                  <a:pt x="600" y="446"/>
                  <a:pt x="586" y="460"/>
                  <a:pt x="572" y="460"/>
                </a:cubicBezTo>
                <a:close/>
                <a:moveTo>
                  <a:pt x="155" y="177"/>
                </a:moveTo>
                <a:lnTo>
                  <a:pt x="155" y="177"/>
                </a:lnTo>
                <a:cubicBezTo>
                  <a:pt x="127" y="177"/>
                  <a:pt x="98" y="205"/>
                  <a:pt x="98" y="234"/>
                </a:cubicBezTo>
                <a:cubicBezTo>
                  <a:pt x="98" y="262"/>
                  <a:pt x="127" y="290"/>
                  <a:pt x="155" y="290"/>
                </a:cubicBezTo>
                <a:cubicBezTo>
                  <a:pt x="190" y="290"/>
                  <a:pt x="211" y="262"/>
                  <a:pt x="211" y="234"/>
                </a:cubicBezTo>
                <a:cubicBezTo>
                  <a:pt x="211" y="205"/>
                  <a:pt x="190" y="177"/>
                  <a:pt x="155" y="177"/>
                </a:cubicBezTo>
                <a:close/>
                <a:moveTo>
                  <a:pt x="296" y="177"/>
                </a:moveTo>
                <a:lnTo>
                  <a:pt x="296" y="177"/>
                </a:lnTo>
                <a:cubicBezTo>
                  <a:pt x="268" y="177"/>
                  <a:pt x="240" y="205"/>
                  <a:pt x="240" y="234"/>
                </a:cubicBezTo>
                <a:cubicBezTo>
                  <a:pt x="240" y="262"/>
                  <a:pt x="268" y="290"/>
                  <a:pt x="296" y="290"/>
                </a:cubicBezTo>
                <a:cubicBezTo>
                  <a:pt x="332" y="290"/>
                  <a:pt x="353" y="262"/>
                  <a:pt x="353" y="234"/>
                </a:cubicBezTo>
                <a:cubicBezTo>
                  <a:pt x="353" y="205"/>
                  <a:pt x="332" y="177"/>
                  <a:pt x="296" y="177"/>
                </a:cubicBezTo>
                <a:close/>
                <a:moveTo>
                  <a:pt x="438" y="177"/>
                </a:moveTo>
                <a:lnTo>
                  <a:pt x="438" y="177"/>
                </a:lnTo>
                <a:cubicBezTo>
                  <a:pt x="409" y="177"/>
                  <a:pt x="381" y="205"/>
                  <a:pt x="381" y="234"/>
                </a:cubicBezTo>
                <a:cubicBezTo>
                  <a:pt x="381" y="262"/>
                  <a:pt x="409" y="290"/>
                  <a:pt x="438" y="290"/>
                </a:cubicBezTo>
                <a:cubicBezTo>
                  <a:pt x="473" y="290"/>
                  <a:pt x="494" y="262"/>
                  <a:pt x="494" y="234"/>
                </a:cubicBezTo>
                <a:cubicBezTo>
                  <a:pt x="494" y="205"/>
                  <a:pt x="473" y="177"/>
                  <a:pt x="438" y="177"/>
                </a:cubicBezTo>
                <a:close/>
              </a:path>
            </a:pathLst>
          </a:custGeom>
          <a:solidFill>
            <a:srgbClr val="FFFFFF"/>
          </a:solidFill>
          <a:ln>
            <a:noFill/>
          </a:ln>
          <a:effectLst/>
        </p:spPr>
        <p:txBody>
          <a:bodyPr wrap="none" anchor="ctr"/>
          <a:lstStyle/>
          <a:p>
            <a:pPr defTabSz="914083">
              <a:defRPr/>
            </a:pPr>
            <a:endParaRPr lang="en-US">
              <a:solidFill>
                <a:srgbClr val="737572"/>
              </a:solidFill>
              <a:cs typeface="+mn-ea"/>
              <a:sym typeface="+mn-lt"/>
            </a:endParaRPr>
          </a:p>
        </p:txBody>
      </p:sp>
      <p:sp>
        <p:nvSpPr>
          <p:cNvPr id="113" name="Freeform 98"/>
          <p:cNvSpPr>
            <a:spLocks noChangeArrowheads="1"/>
          </p:cNvSpPr>
          <p:nvPr/>
        </p:nvSpPr>
        <p:spPr bwMode="auto">
          <a:xfrm>
            <a:off x="9338080" y="4865671"/>
            <a:ext cx="276516" cy="338794"/>
          </a:xfrm>
          <a:custGeom>
            <a:avLst/>
            <a:gdLst>
              <a:gd name="T0" fmla="*/ 459 w 488"/>
              <a:gd name="T1" fmla="*/ 600 h 601"/>
              <a:gd name="T2" fmla="*/ 459 w 488"/>
              <a:gd name="T3" fmla="*/ 600 h 601"/>
              <a:gd name="T4" fmla="*/ 28 w 488"/>
              <a:gd name="T5" fmla="*/ 600 h 601"/>
              <a:gd name="T6" fmla="*/ 0 w 488"/>
              <a:gd name="T7" fmla="*/ 572 h 601"/>
              <a:gd name="T8" fmla="*/ 0 w 488"/>
              <a:gd name="T9" fmla="*/ 325 h 601"/>
              <a:gd name="T10" fmla="*/ 28 w 488"/>
              <a:gd name="T11" fmla="*/ 296 h 601"/>
              <a:gd name="T12" fmla="*/ 70 w 488"/>
              <a:gd name="T13" fmla="*/ 296 h 601"/>
              <a:gd name="T14" fmla="*/ 70 w 488"/>
              <a:gd name="T15" fmla="*/ 169 h 601"/>
              <a:gd name="T16" fmla="*/ 240 w 488"/>
              <a:gd name="T17" fmla="*/ 0 h 601"/>
              <a:gd name="T18" fmla="*/ 409 w 488"/>
              <a:gd name="T19" fmla="*/ 169 h 601"/>
              <a:gd name="T20" fmla="*/ 409 w 488"/>
              <a:gd name="T21" fmla="*/ 296 h 601"/>
              <a:gd name="T22" fmla="*/ 459 w 488"/>
              <a:gd name="T23" fmla="*/ 296 h 601"/>
              <a:gd name="T24" fmla="*/ 487 w 488"/>
              <a:gd name="T25" fmla="*/ 325 h 601"/>
              <a:gd name="T26" fmla="*/ 487 w 488"/>
              <a:gd name="T27" fmla="*/ 572 h 601"/>
              <a:gd name="T28" fmla="*/ 459 w 488"/>
              <a:gd name="T29" fmla="*/ 600 h 601"/>
              <a:gd name="T30" fmla="*/ 212 w 488"/>
              <a:gd name="T31" fmla="*/ 459 h 601"/>
              <a:gd name="T32" fmla="*/ 212 w 488"/>
              <a:gd name="T33" fmla="*/ 459 h 601"/>
              <a:gd name="T34" fmla="*/ 212 w 488"/>
              <a:gd name="T35" fmla="*/ 516 h 601"/>
              <a:gd name="T36" fmla="*/ 240 w 488"/>
              <a:gd name="T37" fmla="*/ 544 h 601"/>
              <a:gd name="T38" fmla="*/ 268 w 488"/>
              <a:gd name="T39" fmla="*/ 516 h 601"/>
              <a:gd name="T40" fmla="*/ 268 w 488"/>
              <a:gd name="T41" fmla="*/ 459 h 601"/>
              <a:gd name="T42" fmla="*/ 296 w 488"/>
              <a:gd name="T43" fmla="*/ 410 h 601"/>
              <a:gd name="T44" fmla="*/ 240 w 488"/>
              <a:gd name="T45" fmla="*/ 353 h 601"/>
              <a:gd name="T46" fmla="*/ 183 w 488"/>
              <a:gd name="T47" fmla="*/ 410 h 601"/>
              <a:gd name="T48" fmla="*/ 212 w 488"/>
              <a:gd name="T49" fmla="*/ 459 h 601"/>
              <a:gd name="T50" fmla="*/ 353 w 488"/>
              <a:gd name="T51" fmla="*/ 169 h 601"/>
              <a:gd name="T52" fmla="*/ 353 w 488"/>
              <a:gd name="T53" fmla="*/ 169 h 601"/>
              <a:gd name="T54" fmla="*/ 240 w 488"/>
              <a:gd name="T55" fmla="*/ 56 h 601"/>
              <a:gd name="T56" fmla="*/ 127 w 488"/>
              <a:gd name="T57" fmla="*/ 169 h 601"/>
              <a:gd name="T58" fmla="*/ 127 w 488"/>
              <a:gd name="T59" fmla="*/ 296 h 601"/>
              <a:gd name="T60" fmla="*/ 353 w 488"/>
              <a:gd name="T61" fmla="*/ 296 h 601"/>
              <a:gd name="T62" fmla="*/ 353 w 488"/>
              <a:gd name="T63" fmla="*/ 169 h 6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88" h="601">
                <a:moveTo>
                  <a:pt x="459" y="600"/>
                </a:moveTo>
                <a:lnTo>
                  <a:pt x="459" y="600"/>
                </a:lnTo>
                <a:cubicBezTo>
                  <a:pt x="28" y="600"/>
                  <a:pt x="28" y="600"/>
                  <a:pt x="28" y="600"/>
                </a:cubicBezTo>
                <a:cubicBezTo>
                  <a:pt x="7" y="600"/>
                  <a:pt x="0" y="586"/>
                  <a:pt x="0" y="572"/>
                </a:cubicBezTo>
                <a:cubicBezTo>
                  <a:pt x="0" y="325"/>
                  <a:pt x="0" y="325"/>
                  <a:pt x="0" y="325"/>
                </a:cubicBezTo>
                <a:cubicBezTo>
                  <a:pt x="0" y="311"/>
                  <a:pt x="7" y="296"/>
                  <a:pt x="28" y="296"/>
                </a:cubicBezTo>
                <a:cubicBezTo>
                  <a:pt x="70" y="296"/>
                  <a:pt x="70" y="296"/>
                  <a:pt x="70" y="296"/>
                </a:cubicBezTo>
                <a:cubicBezTo>
                  <a:pt x="70" y="169"/>
                  <a:pt x="70" y="169"/>
                  <a:pt x="70" y="169"/>
                </a:cubicBezTo>
                <a:cubicBezTo>
                  <a:pt x="70" y="70"/>
                  <a:pt x="148" y="0"/>
                  <a:pt x="240" y="0"/>
                </a:cubicBezTo>
                <a:cubicBezTo>
                  <a:pt x="339" y="0"/>
                  <a:pt x="409" y="70"/>
                  <a:pt x="409" y="169"/>
                </a:cubicBezTo>
                <a:cubicBezTo>
                  <a:pt x="409" y="296"/>
                  <a:pt x="409" y="296"/>
                  <a:pt x="409" y="296"/>
                </a:cubicBezTo>
                <a:cubicBezTo>
                  <a:pt x="459" y="296"/>
                  <a:pt x="459" y="296"/>
                  <a:pt x="459" y="296"/>
                </a:cubicBezTo>
                <a:cubicBezTo>
                  <a:pt x="473" y="296"/>
                  <a:pt x="487" y="311"/>
                  <a:pt x="487" y="325"/>
                </a:cubicBezTo>
                <a:cubicBezTo>
                  <a:pt x="487" y="572"/>
                  <a:pt x="487" y="572"/>
                  <a:pt x="487" y="572"/>
                </a:cubicBezTo>
                <a:cubicBezTo>
                  <a:pt x="487" y="586"/>
                  <a:pt x="473" y="600"/>
                  <a:pt x="459" y="600"/>
                </a:cubicBezTo>
                <a:close/>
                <a:moveTo>
                  <a:pt x="212" y="459"/>
                </a:moveTo>
                <a:lnTo>
                  <a:pt x="212" y="459"/>
                </a:lnTo>
                <a:cubicBezTo>
                  <a:pt x="212" y="516"/>
                  <a:pt x="212" y="516"/>
                  <a:pt x="212" y="516"/>
                </a:cubicBezTo>
                <a:cubicBezTo>
                  <a:pt x="212" y="530"/>
                  <a:pt x="226" y="544"/>
                  <a:pt x="240" y="544"/>
                </a:cubicBezTo>
                <a:cubicBezTo>
                  <a:pt x="261" y="544"/>
                  <a:pt x="268" y="530"/>
                  <a:pt x="268" y="516"/>
                </a:cubicBezTo>
                <a:cubicBezTo>
                  <a:pt x="268" y="459"/>
                  <a:pt x="268" y="459"/>
                  <a:pt x="268" y="459"/>
                </a:cubicBezTo>
                <a:cubicBezTo>
                  <a:pt x="289" y="452"/>
                  <a:pt x="296" y="431"/>
                  <a:pt x="296" y="410"/>
                </a:cubicBezTo>
                <a:cubicBezTo>
                  <a:pt x="296" y="381"/>
                  <a:pt x="275" y="353"/>
                  <a:pt x="240" y="353"/>
                </a:cubicBezTo>
                <a:cubicBezTo>
                  <a:pt x="212" y="353"/>
                  <a:pt x="183" y="381"/>
                  <a:pt x="183" y="410"/>
                </a:cubicBezTo>
                <a:cubicBezTo>
                  <a:pt x="183" y="431"/>
                  <a:pt x="198" y="452"/>
                  <a:pt x="212" y="459"/>
                </a:cubicBezTo>
                <a:close/>
                <a:moveTo>
                  <a:pt x="353" y="169"/>
                </a:moveTo>
                <a:lnTo>
                  <a:pt x="353" y="169"/>
                </a:lnTo>
                <a:cubicBezTo>
                  <a:pt x="353" y="106"/>
                  <a:pt x="304" y="56"/>
                  <a:pt x="240" y="56"/>
                </a:cubicBezTo>
                <a:cubicBezTo>
                  <a:pt x="176" y="56"/>
                  <a:pt x="127" y="106"/>
                  <a:pt x="127" y="169"/>
                </a:cubicBezTo>
                <a:cubicBezTo>
                  <a:pt x="127" y="296"/>
                  <a:pt x="127" y="296"/>
                  <a:pt x="127" y="296"/>
                </a:cubicBezTo>
                <a:cubicBezTo>
                  <a:pt x="353" y="296"/>
                  <a:pt x="353" y="296"/>
                  <a:pt x="353" y="296"/>
                </a:cubicBezTo>
                <a:lnTo>
                  <a:pt x="353" y="169"/>
                </a:lnTo>
                <a:close/>
              </a:path>
            </a:pathLst>
          </a:custGeom>
          <a:solidFill>
            <a:srgbClr val="FFFFFF"/>
          </a:solidFill>
          <a:ln>
            <a:noFill/>
          </a:ln>
          <a:effectLst/>
        </p:spPr>
        <p:txBody>
          <a:bodyPr wrap="none" anchor="ctr"/>
          <a:lstStyle/>
          <a:p>
            <a:pPr defTabSz="914083">
              <a:defRPr/>
            </a:pPr>
            <a:endParaRPr lang="en-US">
              <a:solidFill>
                <a:srgbClr val="737572"/>
              </a:solidFill>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2" name="图片 1"/>
          <p:cNvPicPr>
            <a:picLocks noChangeAspect="1"/>
          </p:cNvPicPr>
          <p:nvPr/>
        </p:nvPicPr>
        <p:blipFill>
          <a:blip r:embed="rId2"/>
          <a:stretch>
            <a:fillRect/>
          </a:stretch>
        </p:blipFill>
        <p:spPr>
          <a:xfrm>
            <a:off x="2600197" y="1107898"/>
            <a:ext cx="6705776" cy="4653348"/>
          </a:xfrm>
          <a:prstGeom prst="rect">
            <a:avLst/>
          </a:prstGeom>
        </p:spPr>
      </p:pic>
    </p:spTree>
    <p:extLst>
      <p:ext uri="{BB962C8B-B14F-4D97-AF65-F5344CB8AC3E}">
        <p14:creationId xmlns:p14="http://schemas.microsoft.com/office/powerpoint/2010/main" val="14722249"/>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588572" y="372516"/>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I</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ntelligence </a:t>
            </a:r>
          </a:p>
        </p:txBody>
      </p:sp>
      <p:sp>
        <p:nvSpPr>
          <p:cNvPr id="6" name="TextBox 50"/>
          <p:cNvSpPr txBox="1"/>
          <p:nvPr/>
        </p:nvSpPr>
        <p:spPr>
          <a:xfrm>
            <a:off x="1345152" y="5900767"/>
            <a:ext cx="11372516" cy="400110"/>
          </a:xfrm>
          <a:prstGeom prst="rect">
            <a:avLst/>
          </a:prstGeom>
          <a:noFill/>
        </p:spPr>
        <p:txBody>
          <a:bodyPr wrap="square" rtlCol="0">
            <a:spAutoFit/>
          </a:bodyPr>
          <a:lstStyle/>
          <a:p>
            <a:r>
              <a:rPr lang="zh-CN" altLang="en-US" sz="2000" b="1" dirty="0">
                <a:solidFill>
                  <a:srgbClr val="06080A"/>
                </a:solidFill>
                <a:latin typeface="仿宋" panose="02010609060101010101" pitchFamily="49" charset="-122"/>
                <a:ea typeface="仿宋" panose="02010609060101010101" pitchFamily="49" charset="-122"/>
                <a:cs typeface="+mn-ea"/>
                <a:sym typeface="+mn-lt"/>
              </a:rPr>
              <a:t>从自然或人工环境中感知和解析信息，提炼知识并运用于自适应行为的能力。</a:t>
            </a:r>
            <a:endParaRPr lang="en-US" altLang="zh-CN" sz="2000" b="1" dirty="0">
              <a:solidFill>
                <a:srgbClr val="06080A"/>
              </a:solidFill>
              <a:latin typeface="仿宋" panose="02010609060101010101" pitchFamily="49" charset="-122"/>
              <a:ea typeface="仿宋" panose="02010609060101010101" pitchFamily="49" charset="-122"/>
              <a:cs typeface="+mn-ea"/>
              <a:sym typeface="+mn-lt"/>
            </a:endParaRPr>
          </a:p>
        </p:txBody>
      </p:sp>
      <p:pic>
        <p:nvPicPr>
          <p:cNvPr id="3" name="图片 2">
            <a:extLst>
              <a:ext uri="{FF2B5EF4-FFF2-40B4-BE49-F238E27FC236}">
                <a16:creationId xmlns:a16="http://schemas.microsoft.com/office/drawing/2014/main" id="{F3516B4F-CAAB-904A-809D-C4FC5C3BD837}"/>
              </a:ext>
            </a:extLst>
          </p:cNvPr>
          <p:cNvPicPr>
            <a:picLocks noChangeAspect="1"/>
          </p:cNvPicPr>
          <p:nvPr/>
        </p:nvPicPr>
        <p:blipFill>
          <a:blip r:embed="rId2"/>
          <a:stretch>
            <a:fillRect/>
          </a:stretch>
        </p:blipFill>
        <p:spPr>
          <a:xfrm>
            <a:off x="360386" y="372516"/>
            <a:ext cx="1228185" cy="877276"/>
          </a:xfrm>
          <a:prstGeom prst="rect">
            <a:avLst/>
          </a:prstGeom>
        </p:spPr>
      </p:pic>
      <p:pic>
        <p:nvPicPr>
          <p:cNvPr id="2" name="图片 1">
            <a:extLst>
              <a:ext uri="{FF2B5EF4-FFF2-40B4-BE49-F238E27FC236}">
                <a16:creationId xmlns:a16="http://schemas.microsoft.com/office/drawing/2014/main" id="{A661792A-C5D9-214E-9C67-488F546DE62D}"/>
              </a:ext>
            </a:extLst>
          </p:cNvPr>
          <p:cNvPicPr>
            <a:picLocks noChangeAspect="1"/>
          </p:cNvPicPr>
          <p:nvPr/>
        </p:nvPicPr>
        <p:blipFill>
          <a:blip r:embed="rId3"/>
          <a:stretch>
            <a:fillRect/>
          </a:stretch>
        </p:blipFill>
        <p:spPr>
          <a:xfrm>
            <a:off x="2339439" y="1375117"/>
            <a:ext cx="6733309" cy="4501997"/>
          </a:xfrm>
          <a:prstGeom prst="rect">
            <a:avLst/>
          </a:prstGeom>
        </p:spPr>
      </p:pic>
    </p:spTree>
    <p:extLst>
      <p:ext uri="{BB962C8B-B14F-4D97-AF65-F5344CB8AC3E}">
        <p14:creationId xmlns:p14="http://schemas.microsoft.com/office/powerpoint/2010/main" val="2076265189"/>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588572" y="372516"/>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AI</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 Overview </a:t>
            </a:r>
          </a:p>
        </p:txBody>
      </p:sp>
      <p:sp>
        <p:nvSpPr>
          <p:cNvPr id="6" name="TextBox 50"/>
          <p:cNvSpPr txBox="1"/>
          <p:nvPr/>
        </p:nvSpPr>
        <p:spPr>
          <a:xfrm>
            <a:off x="387568" y="5465963"/>
            <a:ext cx="11487142" cy="1015663"/>
          </a:xfrm>
          <a:prstGeom prst="rect">
            <a:avLst/>
          </a:prstGeom>
          <a:noFill/>
        </p:spPr>
        <p:txBody>
          <a:bodyPr wrap="square" rtlCol="0">
            <a:spAutoFit/>
          </a:bodyPr>
          <a:lstStyle/>
          <a:p>
            <a:r>
              <a:rPr lang="zh-CN" altLang="en-US" sz="2000" b="1" dirty="0">
                <a:solidFill>
                  <a:srgbClr val="06080A"/>
                </a:solidFill>
                <a:latin typeface="仿宋" panose="02010609060101010101" pitchFamily="49" charset="-122"/>
                <a:ea typeface="仿宋" panose="02010609060101010101" pitchFamily="49" charset="-122"/>
                <a:cs typeface="+mn-ea"/>
                <a:sym typeface="+mn-lt"/>
              </a:rPr>
              <a:t>人工智能（</a:t>
            </a:r>
            <a:r>
              <a:rPr lang="en-US" altLang="zh-Hans" sz="2000" b="1" dirty="0">
                <a:solidFill>
                  <a:srgbClr val="06080A"/>
                </a:solidFill>
                <a:latin typeface="仿宋" panose="02010609060101010101" pitchFamily="49" charset="-122"/>
                <a:ea typeface="仿宋" panose="02010609060101010101" pitchFamily="49" charset="-122"/>
                <a:cs typeface="+mn-ea"/>
                <a:sym typeface="+mn-lt"/>
              </a:rPr>
              <a:t>Artificial Intelligence</a:t>
            </a:r>
            <a:r>
              <a:rPr lang="zh-Hans" altLang="en-US" sz="2000" b="1" dirty="0">
                <a:solidFill>
                  <a:srgbClr val="06080A"/>
                </a:solidFill>
                <a:latin typeface="仿宋" panose="02010609060101010101" pitchFamily="49" charset="-122"/>
                <a:ea typeface="仿宋" panose="02010609060101010101" pitchFamily="49" charset="-122"/>
                <a:cs typeface="+mn-ea"/>
                <a:sym typeface="+mn-lt"/>
              </a:rPr>
              <a:t>，</a:t>
            </a:r>
            <a:r>
              <a:rPr lang="en-US" altLang="zh-Hans" sz="2000" b="1" dirty="0">
                <a:solidFill>
                  <a:srgbClr val="06080A"/>
                </a:solidFill>
                <a:latin typeface="仿宋" panose="02010609060101010101" pitchFamily="49" charset="-122"/>
                <a:ea typeface="仿宋" panose="02010609060101010101" pitchFamily="49" charset="-122"/>
                <a:cs typeface="+mn-ea"/>
                <a:sym typeface="+mn-lt"/>
              </a:rPr>
              <a:t>AI</a:t>
            </a:r>
            <a:r>
              <a:rPr lang="zh-Hans" altLang="en-US" sz="2000" b="1" dirty="0">
                <a:solidFill>
                  <a:srgbClr val="06080A"/>
                </a:solidFill>
                <a:latin typeface="仿宋" panose="02010609060101010101" pitchFamily="49" charset="-122"/>
                <a:ea typeface="仿宋" panose="02010609060101010101" pitchFamily="49" charset="-122"/>
                <a:cs typeface="+mn-ea"/>
                <a:sym typeface="+mn-lt"/>
              </a:rPr>
              <a:t>）</a:t>
            </a:r>
            <a:r>
              <a:rPr lang="zh-CN" altLang="en-US" sz="2000" b="1" dirty="0">
                <a:solidFill>
                  <a:srgbClr val="06080A"/>
                </a:solidFill>
                <a:latin typeface="仿宋" panose="02010609060101010101" pitchFamily="49" charset="-122"/>
                <a:ea typeface="仿宋" panose="02010609060101010101" pitchFamily="49" charset="-122"/>
                <a:cs typeface="+mn-ea"/>
                <a:sym typeface="+mn-lt"/>
              </a:rPr>
              <a:t>是指计算机像人一样拥有智能能力，是一个融合计算机科学、统计学、脑神经学和社会科学的前沿综合学科，可以代替人类实现识别、认知，分析和决策等多种功能。如当你说一句话时，机器能够识别成文字，并理解你话的意思，进行分析和对话等。</a:t>
            </a:r>
            <a:endParaRPr lang="en-US" altLang="zh-CN" sz="2000" b="1" dirty="0">
              <a:solidFill>
                <a:srgbClr val="06080A"/>
              </a:solidFill>
              <a:latin typeface="仿宋" panose="02010609060101010101" pitchFamily="49" charset="-122"/>
              <a:ea typeface="仿宋" panose="02010609060101010101" pitchFamily="49" charset="-122"/>
              <a:cs typeface="+mn-ea"/>
              <a:sym typeface="+mn-lt"/>
            </a:endParaRPr>
          </a:p>
        </p:txBody>
      </p:sp>
      <p:pic>
        <p:nvPicPr>
          <p:cNvPr id="3" name="图片 2">
            <a:extLst>
              <a:ext uri="{FF2B5EF4-FFF2-40B4-BE49-F238E27FC236}">
                <a16:creationId xmlns:a16="http://schemas.microsoft.com/office/drawing/2014/main" id="{F3516B4F-CAAB-904A-809D-C4FC5C3BD837}"/>
              </a:ext>
            </a:extLst>
          </p:cNvPr>
          <p:cNvPicPr>
            <a:picLocks noChangeAspect="1"/>
          </p:cNvPicPr>
          <p:nvPr/>
        </p:nvPicPr>
        <p:blipFill>
          <a:blip r:embed="rId2"/>
          <a:stretch>
            <a:fillRect/>
          </a:stretch>
        </p:blipFill>
        <p:spPr>
          <a:xfrm>
            <a:off x="360386" y="372516"/>
            <a:ext cx="1228185" cy="877276"/>
          </a:xfrm>
          <a:prstGeom prst="rect">
            <a:avLst/>
          </a:prstGeom>
        </p:spPr>
      </p:pic>
      <p:pic>
        <p:nvPicPr>
          <p:cNvPr id="4" name="图片 3">
            <a:extLst>
              <a:ext uri="{FF2B5EF4-FFF2-40B4-BE49-F238E27FC236}">
                <a16:creationId xmlns:a16="http://schemas.microsoft.com/office/drawing/2014/main" id="{48502F4F-DBE0-ED47-9190-D9EC51D6F4D1}"/>
              </a:ext>
            </a:extLst>
          </p:cNvPr>
          <p:cNvPicPr>
            <a:picLocks noChangeAspect="1"/>
          </p:cNvPicPr>
          <p:nvPr/>
        </p:nvPicPr>
        <p:blipFill>
          <a:blip r:embed="rId3"/>
          <a:stretch>
            <a:fillRect/>
          </a:stretch>
        </p:blipFill>
        <p:spPr>
          <a:xfrm>
            <a:off x="2095159" y="1249792"/>
            <a:ext cx="8213280" cy="4076370"/>
          </a:xfrm>
          <a:prstGeom prst="rect">
            <a:avLst/>
          </a:prstGeom>
        </p:spPr>
      </p:pic>
    </p:spTree>
    <p:extLst>
      <p:ext uri="{BB962C8B-B14F-4D97-AF65-F5344CB8AC3E}">
        <p14:creationId xmlns:p14="http://schemas.microsoft.com/office/powerpoint/2010/main" val="861651430"/>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588572" y="372516"/>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AI</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 </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应用</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 </a:t>
            </a:r>
          </a:p>
        </p:txBody>
      </p:sp>
      <p:pic>
        <p:nvPicPr>
          <p:cNvPr id="3" name="图片 2">
            <a:extLst>
              <a:ext uri="{FF2B5EF4-FFF2-40B4-BE49-F238E27FC236}">
                <a16:creationId xmlns:a16="http://schemas.microsoft.com/office/drawing/2014/main" id="{F3516B4F-CAAB-904A-809D-C4FC5C3BD837}"/>
              </a:ext>
            </a:extLst>
          </p:cNvPr>
          <p:cNvPicPr>
            <a:picLocks noChangeAspect="1"/>
          </p:cNvPicPr>
          <p:nvPr/>
        </p:nvPicPr>
        <p:blipFill>
          <a:blip r:embed="rId2"/>
          <a:stretch>
            <a:fillRect/>
          </a:stretch>
        </p:blipFill>
        <p:spPr>
          <a:xfrm>
            <a:off x="360386" y="372516"/>
            <a:ext cx="1228185" cy="877276"/>
          </a:xfrm>
          <a:prstGeom prst="rect">
            <a:avLst/>
          </a:prstGeom>
        </p:spPr>
      </p:pic>
      <p:sp>
        <p:nvSpPr>
          <p:cNvPr id="7" name="TextBox 50">
            <a:extLst>
              <a:ext uri="{FF2B5EF4-FFF2-40B4-BE49-F238E27FC236}">
                <a16:creationId xmlns:a16="http://schemas.microsoft.com/office/drawing/2014/main" id="{877CB118-98E9-5246-AEE5-84A0EC407391}"/>
              </a:ext>
            </a:extLst>
          </p:cNvPr>
          <p:cNvSpPr txBox="1"/>
          <p:nvPr/>
        </p:nvSpPr>
        <p:spPr>
          <a:xfrm>
            <a:off x="360386" y="1376062"/>
            <a:ext cx="11487142" cy="707886"/>
          </a:xfrm>
          <a:prstGeom prst="rect">
            <a:avLst/>
          </a:prstGeom>
          <a:noFill/>
        </p:spPr>
        <p:txBody>
          <a:bodyPr wrap="square" rtlCol="0">
            <a:spAutoFit/>
          </a:bodyPr>
          <a:lstStyle/>
          <a:p>
            <a:r>
              <a:rPr lang="en-US" altLang="zh-Hans" sz="2000" b="1" dirty="0">
                <a:solidFill>
                  <a:srgbClr val="06080A"/>
                </a:solidFill>
                <a:latin typeface="仿宋" panose="02010609060101010101" pitchFamily="49" charset="-122"/>
                <a:ea typeface="仿宋" panose="02010609060101010101" pitchFamily="49" charset="-122"/>
                <a:cs typeface="+mn-ea"/>
                <a:sym typeface="+mn-lt"/>
              </a:rPr>
              <a:t>STAIR Fetches A Stapler</a:t>
            </a:r>
          </a:p>
          <a:p>
            <a:r>
              <a:rPr lang="en-US" altLang="zh-CN" sz="2000" b="1" dirty="0">
                <a:solidFill>
                  <a:srgbClr val="06080A"/>
                </a:solidFill>
                <a:latin typeface="仿宋" panose="02010609060101010101" pitchFamily="49" charset="-122"/>
                <a:ea typeface="仿宋" panose="02010609060101010101" pitchFamily="49" charset="-122"/>
                <a:cs typeface="+mn-ea"/>
                <a:sym typeface="+mn-lt"/>
              </a:rPr>
              <a:t>https://</a:t>
            </a:r>
            <a:r>
              <a:rPr lang="en-US" altLang="zh-CN" sz="2000" b="1" dirty="0" err="1">
                <a:solidFill>
                  <a:srgbClr val="06080A"/>
                </a:solidFill>
                <a:latin typeface="仿宋" panose="02010609060101010101" pitchFamily="49" charset="-122"/>
                <a:ea typeface="仿宋" panose="02010609060101010101" pitchFamily="49" charset="-122"/>
                <a:cs typeface="+mn-ea"/>
                <a:sym typeface="+mn-lt"/>
              </a:rPr>
              <a:t>www.youtube.com</a:t>
            </a:r>
            <a:r>
              <a:rPr lang="en-US" altLang="zh-CN" sz="2000" b="1" dirty="0">
                <a:solidFill>
                  <a:srgbClr val="06080A"/>
                </a:solidFill>
                <a:latin typeface="仿宋" panose="02010609060101010101" pitchFamily="49" charset="-122"/>
                <a:ea typeface="仿宋" panose="02010609060101010101" pitchFamily="49" charset="-122"/>
                <a:cs typeface="+mn-ea"/>
                <a:sym typeface="+mn-lt"/>
              </a:rPr>
              <a:t>/</a:t>
            </a:r>
            <a:r>
              <a:rPr lang="en-US" altLang="zh-CN" sz="2000" b="1" dirty="0" err="1">
                <a:solidFill>
                  <a:srgbClr val="06080A"/>
                </a:solidFill>
                <a:latin typeface="仿宋" panose="02010609060101010101" pitchFamily="49" charset="-122"/>
                <a:ea typeface="仿宋" panose="02010609060101010101" pitchFamily="49" charset="-122"/>
                <a:cs typeface="+mn-ea"/>
                <a:sym typeface="+mn-lt"/>
              </a:rPr>
              <a:t>watch?v</a:t>
            </a:r>
            <a:r>
              <a:rPr lang="en-US" altLang="zh-CN" sz="2000" b="1" dirty="0">
                <a:solidFill>
                  <a:srgbClr val="06080A"/>
                </a:solidFill>
                <a:latin typeface="仿宋" panose="02010609060101010101" pitchFamily="49" charset="-122"/>
                <a:ea typeface="仿宋" panose="02010609060101010101" pitchFamily="49" charset="-122"/>
                <a:cs typeface="+mn-ea"/>
                <a:sym typeface="+mn-lt"/>
              </a:rPr>
              <a:t>=</a:t>
            </a:r>
            <a:r>
              <a:rPr lang="en-US" altLang="zh-CN" sz="2000" b="1" dirty="0" err="1">
                <a:solidFill>
                  <a:srgbClr val="06080A"/>
                </a:solidFill>
                <a:latin typeface="仿宋" panose="02010609060101010101" pitchFamily="49" charset="-122"/>
                <a:ea typeface="仿宋" panose="02010609060101010101" pitchFamily="49" charset="-122"/>
                <a:cs typeface="+mn-ea"/>
                <a:sym typeface="+mn-lt"/>
              </a:rPr>
              <a:t>mgHUNfqIhAc</a:t>
            </a:r>
            <a:endParaRPr lang="en-US" altLang="zh-CN" sz="2000" b="1" dirty="0">
              <a:solidFill>
                <a:srgbClr val="06080A"/>
              </a:solidFill>
              <a:latin typeface="仿宋" panose="02010609060101010101" pitchFamily="49" charset="-122"/>
              <a:ea typeface="仿宋" panose="02010609060101010101" pitchFamily="49" charset="-122"/>
              <a:cs typeface="+mn-ea"/>
              <a:sym typeface="+mn-lt"/>
            </a:endParaRPr>
          </a:p>
        </p:txBody>
      </p:sp>
      <p:pic>
        <p:nvPicPr>
          <p:cNvPr id="2" name="图片 1">
            <a:extLst>
              <a:ext uri="{FF2B5EF4-FFF2-40B4-BE49-F238E27FC236}">
                <a16:creationId xmlns:a16="http://schemas.microsoft.com/office/drawing/2014/main" id="{568FE7BC-1C5B-D849-BC4C-21CC4797EB63}"/>
              </a:ext>
            </a:extLst>
          </p:cNvPr>
          <p:cNvPicPr>
            <a:picLocks noChangeAspect="1"/>
          </p:cNvPicPr>
          <p:nvPr/>
        </p:nvPicPr>
        <p:blipFill>
          <a:blip r:embed="rId3"/>
          <a:stretch>
            <a:fillRect/>
          </a:stretch>
        </p:blipFill>
        <p:spPr>
          <a:xfrm>
            <a:off x="614548" y="2564274"/>
            <a:ext cx="3505200" cy="3289300"/>
          </a:xfrm>
          <a:prstGeom prst="rect">
            <a:avLst/>
          </a:prstGeom>
        </p:spPr>
      </p:pic>
      <p:pic>
        <p:nvPicPr>
          <p:cNvPr id="4" name="图片 3">
            <a:extLst>
              <a:ext uri="{FF2B5EF4-FFF2-40B4-BE49-F238E27FC236}">
                <a16:creationId xmlns:a16="http://schemas.microsoft.com/office/drawing/2014/main" id="{FC093D90-F9DE-154F-8202-56D205218E94}"/>
              </a:ext>
            </a:extLst>
          </p:cNvPr>
          <p:cNvPicPr>
            <a:picLocks noChangeAspect="1"/>
          </p:cNvPicPr>
          <p:nvPr/>
        </p:nvPicPr>
        <p:blipFill>
          <a:blip r:embed="rId4"/>
          <a:stretch>
            <a:fillRect/>
          </a:stretch>
        </p:blipFill>
        <p:spPr>
          <a:xfrm>
            <a:off x="3416300" y="895735"/>
            <a:ext cx="7849637" cy="5766321"/>
          </a:xfrm>
          <a:prstGeom prst="rect">
            <a:avLst/>
          </a:prstGeom>
        </p:spPr>
      </p:pic>
    </p:spTree>
    <p:extLst>
      <p:ext uri="{BB962C8B-B14F-4D97-AF65-F5344CB8AC3E}">
        <p14:creationId xmlns:p14="http://schemas.microsoft.com/office/powerpoint/2010/main" val="71115916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588572" y="372516"/>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AI</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Deep</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Learning</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 </a:t>
            </a:r>
          </a:p>
        </p:txBody>
      </p:sp>
      <p:pic>
        <p:nvPicPr>
          <p:cNvPr id="3" name="图片 2">
            <a:extLst>
              <a:ext uri="{FF2B5EF4-FFF2-40B4-BE49-F238E27FC236}">
                <a16:creationId xmlns:a16="http://schemas.microsoft.com/office/drawing/2014/main" id="{F3516B4F-CAAB-904A-809D-C4FC5C3BD837}"/>
              </a:ext>
            </a:extLst>
          </p:cNvPr>
          <p:cNvPicPr>
            <a:picLocks noChangeAspect="1"/>
          </p:cNvPicPr>
          <p:nvPr/>
        </p:nvPicPr>
        <p:blipFill>
          <a:blip r:embed="rId2"/>
          <a:stretch>
            <a:fillRect/>
          </a:stretch>
        </p:blipFill>
        <p:spPr>
          <a:xfrm>
            <a:off x="360386" y="372516"/>
            <a:ext cx="1228185" cy="877276"/>
          </a:xfrm>
          <a:prstGeom prst="rect">
            <a:avLst/>
          </a:prstGeom>
        </p:spPr>
      </p:pic>
      <p:pic>
        <p:nvPicPr>
          <p:cNvPr id="2" name="图片 1">
            <a:extLst>
              <a:ext uri="{FF2B5EF4-FFF2-40B4-BE49-F238E27FC236}">
                <a16:creationId xmlns:a16="http://schemas.microsoft.com/office/drawing/2014/main" id="{ADF8B7F8-A2AE-994B-AB18-63387D0330B8}"/>
              </a:ext>
            </a:extLst>
          </p:cNvPr>
          <p:cNvPicPr>
            <a:picLocks noChangeAspect="1"/>
          </p:cNvPicPr>
          <p:nvPr/>
        </p:nvPicPr>
        <p:blipFill>
          <a:blip r:embed="rId3"/>
          <a:stretch>
            <a:fillRect/>
          </a:stretch>
        </p:blipFill>
        <p:spPr>
          <a:xfrm>
            <a:off x="4846100" y="1047206"/>
            <a:ext cx="6613588" cy="5347706"/>
          </a:xfrm>
          <a:prstGeom prst="rect">
            <a:avLst/>
          </a:prstGeom>
        </p:spPr>
      </p:pic>
      <p:pic>
        <p:nvPicPr>
          <p:cNvPr id="4" name="图片 3">
            <a:extLst>
              <a:ext uri="{FF2B5EF4-FFF2-40B4-BE49-F238E27FC236}">
                <a16:creationId xmlns:a16="http://schemas.microsoft.com/office/drawing/2014/main" id="{490ECC05-F0DE-B841-9581-9A227CFD7B7E}"/>
              </a:ext>
            </a:extLst>
          </p:cNvPr>
          <p:cNvPicPr>
            <a:picLocks noChangeAspect="1"/>
          </p:cNvPicPr>
          <p:nvPr/>
        </p:nvPicPr>
        <p:blipFill>
          <a:blip r:embed="rId4"/>
          <a:stretch>
            <a:fillRect/>
          </a:stretch>
        </p:blipFill>
        <p:spPr>
          <a:xfrm>
            <a:off x="1832206" y="1611333"/>
            <a:ext cx="3013894" cy="4219452"/>
          </a:xfrm>
          <a:prstGeom prst="rect">
            <a:avLst/>
          </a:prstGeom>
        </p:spPr>
      </p:pic>
    </p:spTree>
    <p:extLst>
      <p:ext uri="{BB962C8B-B14F-4D97-AF65-F5344CB8AC3E}">
        <p14:creationId xmlns:p14="http://schemas.microsoft.com/office/powerpoint/2010/main" val="1209607897"/>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588572" y="372516"/>
            <a:ext cx="9416459" cy="523220"/>
          </a:xfrm>
          <a:prstGeom prst="rect">
            <a:avLst/>
          </a:prstGeom>
          <a:noFill/>
        </p:spPr>
        <p:txBody>
          <a:bodyPr wrap="square" rtlCol="0">
            <a:spAutoFit/>
          </a:bodyPr>
          <a:lstStyle/>
          <a:p>
            <a:r>
              <a:rPr lang="zh-Hans" altLang="en-US" sz="2800" b="1" dirty="0">
                <a:solidFill>
                  <a:srgbClr val="7030A0"/>
                </a:solidFill>
                <a:latin typeface="仿宋" panose="02010609060101010101" pitchFamily="49" charset="-122"/>
                <a:ea typeface="仿宋" panose="02010609060101010101" pitchFamily="49" charset="-122"/>
                <a:cs typeface="+mn-ea"/>
                <a:sym typeface="+mn-lt"/>
              </a:rPr>
              <a:t>人工智能发展简史</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pic>
        <p:nvPicPr>
          <p:cNvPr id="3" name="图片 2">
            <a:extLst>
              <a:ext uri="{FF2B5EF4-FFF2-40B4-BE49-F238E27FC236}">
                <a16:creationId xmlns:a16="http://schemas.microsoft.com/office/drawing/2014/main" id="{F3516B4F-CAAB-904A-809D-C4FC5C3BD837}"/>
              </a:ext>
            </a:extLst>
          </p:cNvPr>
          <p:cNvPicPr>
            <a:picLocks noChangeAspect="1"/>
          </p:cNvPicPr>
          <p:nvPr/>
        </p:nvPicPr>
        <p:blipFill>
          <a:blip r:embed="rId3"/>
          <a:stretch>
            <a:fillRect/>
          </a:stretch>
        </p:blipFill>
        <p:spPr>
          <a:xfrm>
            <a:off x="360386" y="372516"/>
            <a:ext cx="1228185" cy="877276"/>
          </a:xfrm>
          <a:prstGeom prst="rect">
            <a:avLst/>
          </a:prstGeom>
        </p:spPr>
      </p:pic>
      <p:pic>
        <p:nvPicPr>
          <p:cNvPr id="5" name="图片 4">
            <a:extLst>
              <a:ext uri="{FF2B5EF4-FFF2-40B4-BE49-F238E27FC236}">
                <a16:creationId xmlns:a16="http://schemas.microsoft.com/office/drawing/2014/main" id="{BF8688D1-163A-4748-B686-7188E302277C}"/>
              </a:ext>
            </a:extLst>
          </p:cNvPr>
          <p:cNvPicPr>
            <a:picLocks noChangeAspect="1"/>
          </p:cNvPicPr>
          <p:nvPr/>
        </p:nvPicPr>
        <p:blipFill>
          <a:blip r:embed="rId4"/>
          <a:stretch>
            <a:fillRect/>
          </a:stretch>
        </p:blipFill>
        <p:spPr>
          <a:xfrm>
            <a:off x="360385" y="1384209"/>
            <a:ext cx="11084985" cy="5355337"/>
          </a:xfrm>
          <a:prstGeom prst="rect">
            <a:avLst/>
          </a:prstGeom>
        </p:spPr>
      </p:pic>
      <p:pic>
        <p:nvPicPr>
          <p:cNvPr id="7" name="图片 6">
            <a:extLst>
              <a:ext uri="{FF2B5EF4-FFF2-40B4-BE49-F238E27FC236}">
                <a16:creationId xmlns:a16="http://schemas.microsoft.com/office/drawing/2014/main" id="{38204E3E-BD7D-0748-867C-5CFAD5065FCD}"/>
              </a:ext>
            </a:extLst>
          </p:cNvPr>
          <p:cNvPicPr>
            <a:picLocks noChangeAspect="1"/>
          </p:cNvPicPr>
          <p:nvPr/>
        </p:nvPicPr>
        <p:blipFill>
          <a:blip r:embed="rId5"/>
          <a:stretch>
            <a:fillRect/>
          </a:stretch>
        </p:blipFill>
        <p:spPr>
          <a:xfrm>
            <a:off x="4311156" y="2325342"/>
            <a:ext cx="7758299" cy="4414204"/>
          </a:xfrm>
          <a:prstGeom prst="rect">
            <a:avLst/>
          </a:prstGeom>
        </p:spPr>
      </p:pic>
    </p:spTree>
    <p:extLst>
      <p:ext uri="{BB962C8B-B14F-4D97-AF65-F5344CB8AC3E}">
        <p14:creationId xmlns:p14="http://schemas.microsoft.com/office/powerpoint/2010/main" val="240467024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588572" y="372516"/>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AI</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神经网络</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 name="TextBox 50"/>
          <p:cNvSpPr txBox="1"/>
          <p:nvPr/>
        </p:nvSpPr>
        <p:spPr>
          <a:xfrm>
            <a:off x="4922679" y="1626251"/>
            <a:ext cx="6924850" cy="1938992"/>
          </a:xfrm>
          <a:prstGeom prst="rect">
            <a:avLst/>
          </a:prstGeom>
          <a:noFill/>
        </p:spPr>
        <p:txBody>
          <a:bodyPr wrap="square" rtlCol="0">
            <a:spAutoFit/>
          </a:bodyPr>
          <a:lstStyle/>
          <a:p>
            <a:r>
              <a:rPr lang="zh-Hans" altLang="en-US" sz="2000" b="1" dirty="0">
                <a:solidFill>
                  <a:srgbClr val="06080A"/>
                </a:solidFill>
                <a:latin typeface="仿宋" panose="02010609060101010101" pitchFamily="49" charset="-122"/>
                <a:ea typeface="仿宋" panose="02010609060101010101" pitchFamily="49" charset="-122"/>
                <a:cs typeface="+mn-ea"/>
                <a:sym typeface="+mn-lt"/>
              </a:rPr>
              <a:t>    </a:t>
            </a:r>
            <a:r>
              <a:rPr lang="zh-CN" altLang="en-US" sz="2000" b="1" dirty="0">
                <a:solidFill>
                  <a:srgbClr val="06080A"/>
                </a:solidFill>
                <a:latin typeface="仿宋" panose="02010609060101010101" pitchFamily="49" charset="-122"/>
                <a:ea typeface="仿宋" panose="02010609060101010101" pitchFamily="49" charset="-122"/>
                <a:cs typeface="+mn-ea"/>
                <a:sym typeface="+mn-lt"/>
              </a:rPr>
              <a:t>人脑可能有</a:t>
            </a:r>
            <a:r>
              <a:rPr lang="en-US" altLang="zh-CN" sz="2000" b="1" dirty="0">
                <a:solidFill>
                  <a:srgbClr val="06080A"/>
                </a:solidFill>
                <a:latin typeface="仿宋" panose="02010609060101010101" pitchFamily="49" charset="-122"/>
                <a:ea typeface="仿宋" panose="02010609060101010101" pitchFamily="49" charset="-122"/>
                <a:cs typeface="+mn-ea"/>
                <a:sym typeface="+mn-lt"/>
              </a:rPr>
              <a:t>1000</a:t>
            </a:r>
            <a:r>
              <a:rPr lang="zh-CN" altLang="en-US" sz="2000" b="1" dirty="0">
                <a:solidFill>
                  <a:srgbClr val="06080A"/>
                </a:solidFill>
                <a:latin typeface="仿宋" panose="02010609060101010101" pitchFamily="49" charset="-122"/>
                <a:ea typeface="仿宋" panose="02010609060101010101" pitchFamily="49" charset="-122"/>
                <a:cs typeface="+mn-ea"/>
                <a:sym typeface="+mn-lt"/>
              </a:rPr>
              <a:t>多亿个神经元，每个神经元都可能在几个方向上互相连接着，这么大量的神经元及连接就形成了一个超级大型的网络。我们就是因为这些网络而存在各种各样的思想和意识。</a:t>
            </a:r>
            <a:endParaRPr lang="en-US" altLang="zh-CN" sz="2000" b="1" dirty="0">
              <a:solidFill>
                <a:srgbClr val="06080A"/>
              </a:solidFill>
              <a:latin typeface="仿宋" panose="02010609060101010101" pitchFamily="49" charset="-122"/>
              <a:ea typeface="仿宋" panose="02010609060101010101" pitchFamily="49" charset="-122"/>
              <a:cs typeface="+mn-ea"/>
              <a:sym typeface="+mn-lt"/>
            </a:endParaRPr>
          </a:p>
          <a:p>
            <a:r>
              <a:rPr lang="zh-Hans" altLang="en-US" sz="2000" b="1" dirty="0">
                <a:solidFill>
                  <a:srgbClr val="06080A"/>
                </a:solidFill>
                <a:latin typeface="仿宋" panose="02010609060101010101" pitchFamily="49" charset="-122"/>
                <a:ea typeface="仿宋" panose="02010609060101010101" pitchFamily="49" charset="-122"/>
                <a:cs typeface="+mn-ea"/>
                <a:sym typeface="+mn-lt"/>
              </a:rPr>
              <a:t>    </a:t>
            </a:r>
            <a:r>
              <a:rPr lang="zh-CN" altLang="en-US" sz="2000" b="1" dirty="0">
                <a:solidFill>
                  <a:srgbClr val="06080A"/>
                </a:solidFill>
                <a:latin typeface="仿宋" panose="02010609060101010101" pitchFamily="49" charset="-122"/>
                <a:ea typeface="仿宋" panose="02010609060101010101" pitchFamily="49" charset="-122"/>
                <a:cs typeface="+mn-ea"/>
                <a:sym typeface="+mn-lt"/>
              </a:rPr>
              <a:t>大脑神经元即是脑神经细胞，主要包括细胞体、树突、轴突、突触等。</a:t>
            </a:r>
            <a:endParaRPr lang="en-US" altLang="zh-CN" sz="2000" b="1" dirty="0">
              <a:solidFill>
                <a:srgbClr val="06080A"/>
              </a:solidFill>
              <a:latin typeface="仿宋" panose="02010609060101010101" pitchFamily="49" charset="-122"/>
              <a:ea typeface="仿宋" panose="02010609060101010101" pitchFamily="49" charset="-122"/>
              <a:cs typeface="+mn-ea"/>
              <a:sym typeface="+mn-lt"/>
            </a:endParaRPr>
          </a:p>
        </p:txBody>
      </p:sp>
      <p:pic>
        <p:nvPicPr>
          <p:cNvPr id="3" name="图片 2">
            <a:extLst>
              <a:ext uri="{FF2B5EF4-FFF2-40B4-BE49-F238E27FC236}">
                <a16:creationId xmlns:a16="http://schemas.microsoft.com/office/drawing/2014/main" id="{F3516B4F-CAAB-904A-809D-C4FC5C3BD837}"/>
              </a:ext>
            </a:extLst>
          </p:cNvPr>
          <p:cNvPicPr>
            <a:picLocks noChangeAspect="1"/>
          </p:cNvPicPr>
          <p:nvPr/>
        </p:nvPicPr>
        <p:blipFill>
          <a:blip r:embed="rId2"/>
          <a:stretch>
            <a:fillRect/>
          </a:stretch>
        </p:blipFill>
        <p:spPr>
          <a:xfrm>
            <a:off x="360386" y="372516"/>
            <a:ext cx="1228185" cy="877276"/>
          </a:xfrm>
          <a:prstGeom prst="rect">
            <a:avLst/>
          </a:prstGeom>
        </p:spPr>
      </p:pic>
      <p:pic>
        <p:nvPicPr>
          <p:cNvPr id="2" name="图片 1">
            <a:extLst>
              <a:ext uri="{FF2B5EF4-FFF2-40B4-BE49-F238E27FC236}">
                <a16:creationId xmlns:a16="http://schemas.microsoft.com/office/drawing/2014/main" id="{0516BD1A-D8CA-F047-AB33-24B21868BA22}"/>
              </a:ext>
            </a:extLst>
          </p:cNvPr>
          <p:cNvPicPr>
            <a:picLocks noChangeAspect="1"/>
          </p:cNvPicPr>
          <p:nvPr/>
        </p:nvPicPr>
        <p:blipFill>
          <a:blip r:embed="rId3"/>
          <a:stretch>
            <a:fillRect/>
          </a:stretch>
        </p:blipFill>
        <p:spPr>
          <a:xfrm>
            <a:off x="360386" y="1626251"/>
            <a:ext cx="4562293" cy="2984995"/>
          </a:xfrm>
          <a:prstGeom prst="rect">
            <a:avLst/>
          </a:prstGeom>
        </p:spPr>
      </p:pic>
      <p:pic>
        <p:nvPicPr>
          <p:cNvPr id="4" name="图片 3">
            <a:extLst>
              <a:ext uri="{FF2B5EF4-FFF2-40B4-BE49-F238E27FC236}">
                <a16:creationId xmlns:a16="http://schemas.microsoft.com/office/drawing/2014/main" id="{0F1EE60E-70A1-FE49-9EE2-F76A19309157}"/>
              </a:ext>
            </a:extLst>
          </p:cNvPr>
          <p:cNvPicPr>
            <a:picLocks noChangeAspect="1"/>
          </p:cNvPicPr>
          <p:nvPr/>
        </p:nvPicPr>
        <p:blipFill>
          <a:blip r:embed="rId4"/>
          <a:stretch>
            <a:fillRect/>
          </a:stretch>
        </p:blipFill>
        <p:spPr>
          <a:xfrm>
            <a:off x="5083104" y="3437546"/>
            <a:ext cx="6604000" cy="3302000"/>
          </a:xfrm>
          <a:prstGeom prst="rect">
            <a:avLst/>
          </a:prstGeom>
        </p:spPr>
      </p:pic>
    </p:spTree>
    <p:extLst>
      <p:ext uri="{BB962C8B-B14F-4D97-AF65-F5344CB8AC3E}">
        <p14:creationId xmlns:p14="http://schemas.microsoft.com/office/powerpoint/2010/main" val="96086788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588572" y="372516"/>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AI</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 </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人工神经网络</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 </a:t>
            </a:r>
          </a:p>
        </p:txBody>
      </p:sp>
      <p:sp>
        <p:nvSpPr>
          <p:cNvPr id="6" name="TextBox 50"/>
          <p:cNvSpPr txBox="1"/>
          <p:nvPr/>
        </p:nvSpPr>
        <p:spPr>
          <a:xfrm>
            <a:off x="6655525" y="1752189"/>
            <a:ext cx="5192003" cy="3785652"/>
          </a:xfrm>
          <a:prstGeom prst="rect">
            <a:avLst/>
          </a:prstGeom>
          <a:noFill/>
        </p:spPr>
        <p:txBody>
          <a:bodyPr wrap="square" rtlCol="0">
            <a:spAutoFit/>
          </a:bodyPr>
          <a:lstStyle/>
          <a:p>
            <a:r>
              <a:rPr lang="zh-Hans" altLang="en-US" sz="2000" b="1" dirty="0">
                <a:solidFill>
                  <a:srgbClr val="06080A"/>
                </a:solidFill>
                <a:latin typeface="仿宋" panose="02010609060101010101" pitchFamily="49" charset="-122"/>
                <a:ea typeface="仿宋" panose="02010609060101010101" pitchFamily="49" charset="-122"/>
                <a:cs typeface="+mn-ea"/>
                <a:sym typeface="+mn-lt"/>
              </a:rPr>
              <a:t>    </a:t>
            </a:r>
            <a:r>
              <a:rPr lang="zh-CN" altLang="en-US" sz="2000" b="1" dirty="0">
                <a:solidFill>
                  <a:srgbClr val="06080A"/>
                </a:solidFill>
                <a:latin typeface="仿宋" panose="02010609060101010101" pitchFamily="49" charset="-122"/>
                <a:ea typeface="仿宋" panose="02010609060101010101" pitchFamily="49" charset="-122"/>
                <a:cs typeface="+mn-ea"/>
                <a:sym typeface="+mn-lt"/>
              </a:rPr>
              <a:t>神经网络就是人们试图对大脑内部运作的模拟形式，在计算机领域，这种模型的起源相当早，可以追溯到</a:t>
            </a:r>
            <a:r>
              <a:rPr lang="en-US" altLang="zh-CN" sz="2000" b="1" dirty="0">
                <a:solidFill>
                  <a:srgbClr val="06080A"/>
                </a:solidFill>
                <a:latin typeface="仿宋" panose="02010609060101010101" pitchFamily="49" charset="-122"/>
                <a:ea typeface="仿宋" panose="02010609060101010101" pitchFamily="49" charset="-122"/>
                <a:cs typeface="+mn-ea"/>
                <a:sym typeface="+mn-lt"/>
              </a:rPr>
              <a:t>20</a:t>
            </a:r>
            <a:r>
              <a:rPr lang="zh-CN" altLang="en-US" sz="2000" b="1" dirty="0">
                <a:solidFill>
                  <a:srgbClr val="06080A"/>
                </a:solidFill>
                <a:latin typeface="仿宋" panose="02010609060101010101" pitchFamily="49" charset="-122"/>
                <a:ea typeface="仿宋" panose="02010609060101010101" pitchFamily="49" charset="-122"/>
                <a:cs typeface="+mn-ea"/>
                <a:sym typeface="+mn-lt"/>
              </a:rPr>
              <a:t>世纪</a:t>
            </a:r>
            <a:r>
              <a:rPr lang="en-US" altLang="zh-CN" sz="2000" b="1" dirty="0">
                <a:solidFill>
                  <a:srgbClr val="06080A"/>
                </a:solidFill>
                <a:latin typeface="仿宋" panose="02010609060101010101" pitchFamily="49" charset="-122"/>
                <a:ea typeface="仿宋" panose="02010609060101010101" pitchFamily="49" charset="-122"/>
                <a:cs typeface="+mn-ea"/>
                <a:sym typeface="+mn-lt"/>
              </a:rPr>
              <a:t>40</a:t>
            </a:r>
            <a:r>
              <a:rPr lang="zh-CN" altLang="en-US" sz="2000" b="1" dirty="0">
                <a:solidFill>
                  <a:srgbClr val="06080A"/>
                </a:solidFill>
                <a:latin typeface="仿宋" panose="02010609060101010101" pitchFamily="49" charset="-122"/>
                <a:ea typeface="仿宋" panose="02010609060101010101" pitchFamily="49" charset="-122"/>
                <a:cs typeface="+mn-ea"/>
                <a:sym typeface="+mn-lt"/>
              </a:rPr>
              <a:t>年代中期，当时计算机其实也刚出现不久。</a:t>
            </a:r>
          </a:p>
          <a:p>
            <a:r>
              <a:rPr lang="en-US" altLang="zh-CN" sz="2000" b="1" dirty="0">
                <a:solidFill>
                  <a:srgbClr val="06080A"/>
                </a:solidFill>
                <a:latin typeface="仿宋" panose="02010609060101010101" pitchFamily="49" charset="-122"/>
                <a:ea typeface="仿宋" panose="02010609060101010101" pitchFamily="49" charset="-122"/>
                <a:cs typeface="+mn-ea"/>
                <a:sym typeface="+mn-lt"/>
              </a:rPr>
              <a:t>1943</a:t>
            </a:r>
            <a:r>
              <a:rPr lang="zh-CN" altLang="en-US" sz="2000" b="1" dirty="0">
                <a:solidFill>
                  <a:srgbClr val="06080A"/>
                </a:solidFill>
                <a:latin typeface="仿宋" panose="02010609060101010101" pitchFamily="49" charset="-122"/>
                <a:ea typeface="仿宋" panose="02010609060101010101" pitchFamily="49" charset="-122"/>
                <a:cs typeface="+mn-ea"/>
                <a:sym typeface="+mn-lt"/>
              </a:rPr>
              <a:t>年，麦卡洛克和皮茨发表了论文</a:t>
            </a:r>
            <a:r>
              <a:rPr lang="en-US" altLang="zh-CN" sz="2000" b="1" dirty="0">
                <a:solidFill>
                  <a:srgbClr val="06080A"/>
                </a:solidFill>
                <a:latin typeface="仿宋" panose="02010609060101010101" pitchFamily="49" charset="-122"/>
                <a:ea typeface="仿宋" panose="02010609060101010101" pitchFamily="49" charset="-122"/>
                <a:cs typeface="+mn-ea"/>
                <a:sym typeface="+mn-lt"/>
              </a:rPr>
              <a:t>《</a:t>
            </a:r>
            <a:r>
              <a:rPr lang="zh-CN" altLang="en-US" sz="2000" b="1" dirty="0">
                <a:solidFill>
                  <a:srgbClr val="06080A"/>
                </a:solidFill>
                <a:latin typeface="仿宋" panose="02010609060101010101" pitchFamily="49" charset="-122"/>
                <a:ea typeface="仿宋" panose="02010609060101010101" pitchFamily="49" charset="-122"/>
                <a:cs typeface="+mn-ea"/>
                <a:sym typeface="+mn-lt"/>
              </a:rPr>
              <a:t>神经活动内在概念的逻辑演算</a:t>
            </a:r>
            <a:r>
              <a:rPr lang="en-US" altLang="zh-CN" sz="2000" b="1" dirty="0">
                <a:solidFill>
                  <a:srgbClr val="06080A"/>
                </a:solidFill>
                <a:latin typeface="仿宋" panose="02010609060101010101" pitchFamily="49" charset="-122"/>
                <a:ea typeface="仿宋" panose="02010609060101010101" pitchFamily="49" charset="-122"/>
                <a:cs typeface="+mn-ea"/>
                <a:sym typeface="+mn-lt"/>
              </a:rPr>
              <a:t>》</a:t>
            </a:r>
            <a:r>
              <a:rPr lang="zh-CN" altLang="en-US" sz="2000" b="1" dirty="0">
                <a:solidFill>
                  <a:srgbClr val="06080A"/>
                </a:solidFill>
                <a:latin typeface="仿宋" panose="02010609060101010101" pitchFamily="49" charset="-122"/>
                <a:ea typeface="仿宋" panose="02010609060101010101" pitchFamily="49" charset="-122"/>
                <a:cs typeface="+mn-ea"/>
                <a:sym typeface="+mn-lt"/>
              </a:rPr>
              <a:t>，其中首次提出了表示人脑学习功能的一种数学方法。</a:t>
            </a:r>
            <a:endParaRPr lang="en-US" altLang="zh-CN" sz="2000" b="1" dirty="0">
              <a:solidFill>
                <a:srgbClr val="06080A"/>
              </a:solidFill>
              <a:latin typeface="仿宋" panose="02010609060101010101" pitchFamily="49" charset="-122"/>
              <a:ea typeface="仿宋" panose="02010609060101010101" pitchFamily="49" charset="-122"/>
              <a:cs typeface="+mn-ea"/>
              <a:sym typeface="+mn-lt"/>
            </a:endParaRPr>
          </a:p>
          <a:p>
            <a:endParaRPr lang="en-US" altLang="zh-CN" sz="2000" b="1" dirty="0">
              <a:solidFill>
                <a:srgbClr val="06080A"/>
              </a:solidFill>
              <a:latin typeface="仿宋" panose="02010609060101010101" pitchFamily="49" charset="-122"/>
              <a:ea typeface="仿宋" panose="02010609060101010101" pitchFamily="49" charset="-122"/>
              <a:cs typeface="+mn-ea"/>
              <a:sym typeface="+mn-lt"/>
            </a:endParaRPr>
          </a:p>
          <a:p>
            <a:r>
              <a:rPr lang="zh-CN" altLang="en-US" sz="2000" b="1" dirty="0">
                <a:solidFill>
                  <a:srgbClr val="06080A"/>
                </a:solidFill>
                <a:latin typeface="仿宋" panose="02010609060101010101" pitchFamily="49" charset="-122"/>
                <a:ea typeface="仿宋" panose="02010609060101010101" pitchFamily="49" charset="-122"/>
                <a:cs typeface="+mn-ea"/>
                <a:sym typeface="+mn-lt"/>
              </a:rPr>
              <a:t>如上图中</a:t>
            </a:r>
            <a:r>
              <a:rPr lang="en-US" altLang="zh-CN" sz="2000" b="1" dirty="0">
                <a:solidFill>
                  <a:srgbClr val="06080A"/>
                </a:solidFill>
                <a:latin typeface="仿宋" panose="02010609060101010101" pitchFamily="49" charset="-122"/>
                <a:ea typeface="仿宋" panose="02010609060101010101" pitchFamily="49" charset="-122"/>
                <a:cs typeface="+mn-ea"/>
                <a:sym typeface="+mn-lt"/>
              </a:rPr>
              <a:t>x</a:t>
            </a:r>
            <a:r>
              <a:rPr lang="zh-CN" altLang="en-US" sz="2000" b="1" dirty="0">
                <a:solidFill>
                  <a:srgbClr val="06080A"/>
                </a:solidFill>
                <a:latin typeface="仿宋" panose="02010609060101010101" pitchFamily="49" charset="-122"/>
                <a:ea typeface="仿宋" panose="02010609060101010101" pitchFamily="49" charset="-122"/>
                <a:cs typeface="+mn-ea"/>
                <a:sym typeface="+mn-lt"/>
              </a:rPr>
              <a:t>类似轴突，其它神经元的输出，经过突触连接树突，经过树突后输入到细胞体，细胞体执行一定运算后再经过激活函数最后输出到轴突。</a:t>
            </a:r>
            <a:endParaRPr lang="en-US" altLang="zh-CN" sz="2000" b="1" dirty="0">
              <a:solidFill>
                <a:srgbClr val="06080A"/>
              </a:solidFill>
              <a:latin typeface="仿宋" panose="02010609060101010101" pitchFamily="49" charset="-122"/>
              <a:ea typeface="仿宋" panose="02010609060101010101" pitchFamily="49" charset="-122"/>
              <a:cs typeface="+mn-ea"/>
              <a:sym typeface="+mn-lt"/>
            </a:endParaRPr>
          </a:p>
        </p:txBody>
      </p:sp>
      <p:pic>
        <p:nvPicPr>
          <p:cNvPr id="3" name="图片 2">
            <a:extLst>
              <a:ext uri="{FF2B5EF4-FFF2-40B4-BE49-F238E27FC236}">
                <a16:creationId xmlns:a16="http://schemas.microsoft.com/office/drawing/2014/main" id="{F3516B4F-CAAB-904A-809D-C4FC5C3BD837}"/>
              </a:ext>
            </a:extLst>
          </p:cNvPr>
          <p:cNvPicPr>
            <a:picLocks noChangeAspect="1"/>
          </p:cNvPicPr>
          <p:nvPr/>
        </p:nvPicPr>
        <p:blipFill>
          <a:blip r:embed="rId2"/>
          <a:stretch>
            <a:fillRect/>
          </a:stretch>
        </p:blipFill>
        <p:spPr>
          <a:xfrm>
            <a:off x="360386" y="372516"/>
            <a:ext cx="1228185" cy="877276"/>
          </a:xfrm>
          <a:prstGeom prst="rect">
            <a:avLst/>
          </a:prstGeom>
        </p:spPr>
      </p:pic>
      <p:pic>
        <p:nvPicPr>
          <p:cNvPr id="2" name="图片 1">
            <a:extLst>
              <a:ext uri="{FF2B5EF4-FFF2-40B4-BE49-F238E27FC236}">
                <a16:creationId xmlns:a16="http://schemas.microsoft.com/office/drawing/2014/main" id="{7137C5EF-3B4F-5B43-A7CF-D079A4BE5DC4}"/>
              </a:ext>
            </a:extLst>
          </p:cNvPr>
          <p:cNvPicPr>
            <a:picLocks noChangeAspect="1"/>
          </p:cNvPicPr>
          <p:nvPr/>
        </p:nvPicPr>
        <p:blipFill>
          <a:blip r:embed="rId3"/>
          <a:stretch>
            <a:fillRect/>
          </a:stretch>
        </p:blipFill>
        <p:spPr>
          <a:xfrm>
            <a:off x="360385" y="1752189"/>
            <a:ext cx="6295140" cy="3533775"/>
          </a:xfrm>
          <a:prstGeom prst="rect">
            <a:avLst/>
          </a:prstGeom>
        </p:spPr>
      </p:pic>
      <p:pic>
        <p:nvPicPr>
          <p:cNvPr id="7" name="图片 6">
            <a:extLst>
              <a:ext uri="{FF2B5EF4-FFF2-40B4-BE49-F238E27FC236}">
                <a16:creationId xmlns:a16="http://schemas.microsoft.com/office/drawing/2014/main" id="{FFB49061-31ED-4840-B5A9-FBE4C04C10CD}"/>
              </a:ext>
            </a:extLst>
          </p:cNvPr>
          <p:cNvPicPr>
            <a:picLocks noChangeAspect="1"/>
          </p:cNvPicPr>
          <p:nvPr/>
        </p:nvPicPr>
        <p:blipFill>
          <a:blip r:embed="rId4"/>
          <a:stretch>
            <a:fillRect/>
          </a:stretch>
        </p:blipFill>
        <p:spPr>
          <a:xfrm>
            <a:off x="360385" y="2486955"/>
            <a:ext cx="11589488" cy="4116927"/>
          </a:xfrm>
          <a:prstGeom prst="rect">
            <a:avLst/>
          </a:prstGeom>
        </p:spPr>
      </p:pic>
    </p:spTree>
    <p:extLst>
      <p:ext uri="{BB962C8B-B14F-4D97-AF65-F5344CB8AC3E}">
        <p14:creationId xmlns:p14="http://schemas.microsoft.com/office/powerpoint/2010/main" val="346129632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4849</TotalTime>
  <Words>1939</Words>
  <Application>Microsoft Macintosh PowerPoint</Application>
  <PresentationFormat>宽屏</PresentationFormat>
  <Paragraphs>122</Paragraphs>
  <Slides>25</Slides>
  <Notes>2</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25</vt:i4>
      </vt:variant>
    </vt:vector>
  </HeadingPairs>
  <TitlesOfParts>
    <vt:vector size="33" baseType="lpstr">
      <vt:lpstr>仿宋</vt:lpstr>
      <vt:lpstr>宋体</vt:lpstr>
      <vt:lpstr>FangSong</vt:lpstr>
      <vt:lpstr>Arial</vt:lpstr>
      <vt:lpstr>Calibri</vt:lpstr>
      <vt:lpstr>Calibri Light</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16.0011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lenovo</dc:creator>
  <cp:lastModifiedBy>Microsoft Office 用户</cp:lastModifiedBy>
  <cp:revision>909</cp:revision>
  <dcterms:created xsi:type="dcterms:W3CDTF">2018-01-27T02:13:00Z</dcterms:created>
  <dcterms:modified xsi:type="dcterms:W3CDTF">2018-12-04T06:35:18Z</dcterms:modified>
</cp:coreProperties>
</file>